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handoutMasterIdLst>
    <p:handoutMasterId r:id="rId21"/>
  </p:handoutMasterIdLst>
  <p:sldIdLst>
    <p:sldId id="256" r:id="rId2"/>
    <p:sldId id="273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71" r:id="rId12"/>
    <p:sldId id="266" r:id="rId13"/>
    <p:sldId id="272" r:id="rId14"/>
    <p:sldId id="265" r:id="rId15"/>
    <p:sldId id="268" r:id="rId16"/>
    <p:sldId id="270" r:id="rId17"/>
    <p:sldId id="267" r:id="rId18"/>
    <p:sldId id="274" r:id="rId19"/>
    <p:sldId id="269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18DE0-17D4-4C78-9462-E3F6805B261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B116-9047-45EC-A8ED-0994DDCACE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5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9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5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28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7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5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9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4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5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5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6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1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5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6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When the Lights go 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---Implications of Being Computer Dependent and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71948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 days:</a:t>
            </a:r>
          </a:p>
          <a:p>
            <a:r>
              <a:rPr lang="en-US" dirty="0"/>
              <a:t>Reviewed over 300 charts= 37.5 charts per CDI</a:t>
            </a:r>
          </a:p>
          <a:p>
            <a:r>
              <a:rPr lang="en-US" dirty="0"/>
              <a:t>Flagged about 600 noncompliant orders</a:t>
            </a:r>
          </a:p>
          <a:p>
            <a:r>
              <a:rPr lang="en-US" dirty="0"/>
              <a:t>Our CDI software took a few days longer to come back on line</a:t>
            </a:r>
          </a:p>
          <a:p>
            <a:pPr lvl="1"/>
            <a:r>
              <a:rPr lang="en-US" dirty="0"/>
              <a:t>We were not mission critical</a:t>
            </a:r>
          </a:p>
          <a:p>
            <a:pPr lvl="1"/>
            <a:r>
              <a:rPr lang="en-US" dirty="0"/>
              <a:t>Had to follow paper charts of the  pts still in house after the EMR went back online.</a:t>
            </a:r>
          </a:p>
        </p:txBody>
      </p:sp>
    </p:spTree>
    <p:extLst>
      <p:ext uri="{BB962C8B-B14F-4D97-AF65-F5344CB8AC3E}">
        <p14:creationId xmlns:p14="http://schemas.microsoft.com/office/powerpoint/2010/main" val="266776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to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Last week CDI altered our workflows</a:t>
            </a:r>
            <a:endParaRPr lang="en-US" dirty="0"/>
          </a:p>
          <a:p>
            <a:pPr lvl="1"/>
            <a:r>
              <a:rPr lang="en-US" dirty="0"/>
              <a:t>Reviewed the paper charts to flag non-compliant orders</a:t>
            </a:r>
          </a:p>
          <a:p>
            <a:pPr lvl="1"/>
            <a:r>
              <a:rPr lang="en-US" dirty="0"/>
              <a:t>Ensured there were status orders on the charts</a:t>
            </a:r>
          </a:p>
          <a:p>
            <a:pPr lvl="1"/>
            <a:r>
              <a:rPr lang="en-US" dirty="0"/>
              <a:t>Reviewed over 300 charts and flagged in excess of 575 orders in 2 days</a:t>
            </a:r>
          </a:p>
          <a:p>
            <a:r>
              <a:rPr lang="en-US" b="1" dirty="0"/>
              <a:t>Friday, Monday and Tuesday, CDI reviewed charts as usual</a:t>
            </a:r>
            <a:endParaRPr lang="en-US" dirty="0"/>
          </a:p>
          <a:p>
            <a:r>
              <a:rPr lang="en-US" b="1" dirty="0"/>
              <a:t>Starting Wednesday, we have been doing our best to get the hard copy provider documentation ready for TJC</a:t>
            </a:r>
            <a:endParaRPr lang="en-US" dirty="0"/>
          </a:p>
          <a:p>
            <a:pPr lvl="1"/>
            <a:r>
              <a:rPr lang="en-US" dirty="0"/>
              <a:t>There are still approximately 100 paper charts on the floors</a:t>
            </a:r>
          </a:p>
          <a:p>
            <a:pPr lvl="1"/>
            <a:r>
              <a:rPr lang="en-US" dirty="0"/>
              <a:t>Ongoing review of orders and noting deficiencies for providers </a:t>
            </a:r>
          </a:p>
          <a:p>
            <a:pPr lvl="1"/>
            <a:r>
              <a:rPr lang="en-US" dirty="0"/>
              <a:t>Ongoing reviews for missing H&amp;P’s and Op reports </a:t>
            </a:r>
          </a:p>
          <a:p>
            <a:pPr lvl="1"/>
            <a:r>
              <a:rPr lang="en-US" dirty="0"/>
              <a:t>Posting a list of providers with paper record deficiencies in the physician lounges and notifying specific practices.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2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DNFB: before 4.0</a:t>
            </a:r>
          </a:p>
          <a:p>
            <a:r>
              <a:rPr lang="en-US" dirty="0"/>
              <a:t>After 17.13 max.</a:t>
            </a:r>
          </a:p>
          <a:p>
            <a:r>
              <a:rPr lang="en-US" dirty="0"/>
              <a:t>Lasted 3 weeks</a:t>
            </a:r>
          </a:p>
          <a:p>
            <a:pPr lvl="1"/>
            <a:r>
              <a:rPr lang="en-US" dirty="0"/>
              <a:t>Medical Records wanted to take 8 weeks</a:t>
            </a:r>
          </a:p>
          <a:p>
            <a:r>
              <a:rPr lang="en-US" dirty="0"/>
              <a:t>Returned to mostly normal after 5 weeks.</a:t>
            </a:r>
          </a:p>
          <a:p>
            <a:endParaRPr lang="en-US" dirty="0"/>
          </a:p>
          <a:p>
            <a:r>
              <a:rPr lang="en-US" dirty="0"/>
              <a:t>Measured 22 FEET of paper for scanning.</a:t>
            </a:r>
          </a:p>
          <a:p>
            <a:r>
              <a:rPr lang="en-US" dirty="0"/>
              <a:t>Very Important!</a:t>
            </a:r>
          </a:p>
          <a:p>
            <a:pPr lvl="1"/>
            <a:r>
              <a:rPr lang="en-US" dirty="0"/>
              <a:t>Reporting metrics will be lost, if not off</a:t>
            </a:r>
          </a:p>
          <a:p>
            <a:pPr lvl="2"/>
            <a:r>
              <a:rPr lang="en-US" dirty="0"/>
              <a:t>July will be low, August will be high</a:t>
            </a:r>
          </a:p>
          <a:p>
            <a:pPr lvl="1"/>
            <a:r>
              <a:rPr lang="en-US" dirty="0"/>
              <a:t>Providers forget about the paper charts the very day the EMR came back online</a:t>
            </a:r>
          </a:p>
          <a:p>
            <a:pPr lvl="2"/>
            <a:r>
              <a:rPr lang="en-US" dirty="0"/>
              <a:t>Could not find the documents in the EMR (the papers were still on the floor)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9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Learned: Handwriting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converting to downtime : hand writing takes a lot longer and not as efficient</a:t>
            </a:r>
          </a:p>
          <a:p>
            <a:r>
              <a:rPr lang="en-US" dirty="0"/>
              <a:t>hand writing deteriorates after many hours of writing</a:t>
            </a:r>
          </a:p>
          <a:p>
            <a:r>
              <a:rPr lang="en-US" dirty="0"/>
              <a:t>We are not as proficient at reading provider handwriting as we used to be.</a:t>
            </a:r>
          </a:p>
          <a:p>
            <a:r>
              <a:rPr lang="en-US" dirty="0"/>
              <a:t>Many MAR experiences, so MAR documentation was not standardized.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learned-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#1 vulnerability is Internet Connection</a:t>
            </a:r>
          </a:p>
          <a:p>
            <a:pPr lvl="1"/>
            <a:r>
              <a:rPr lang="en-US" dirty="0"/>
              <a:t>Car wreck or Back hoe to </a:t>
            </a:r>
            <a:r>
              <a:rPr lang="en-US" dirty="0" err="1"/>
              <a:t>fiberoptics</a:t>
            </a:r>
            <a:r>
              <a:rPr lang="en-US" dirty="0"/>
              <a:t>…</a:t>
            </a:r>
          </a:p>
          <a:p>
            <a:pPr lvl="1"/>
            <a:r>
              <a:rPr lang="en-US" dirty="0" err="1"/>
              <a:t>MalWare</a:t>
            </a:r>
            <a:r>
              <a:rPr lang="en-US" dirty="0"/>
              <a:t>!</a:t>
            </a:r>
          </a:p>
          <a:p>
            <a:r>
              <a:rPr lang="en-US" dirty="0"/>
              <a:t>What outsourcing capabilities do you have? Notifications?</a:t>
            </a:r>
          </a:p>
          <a:p>
            <a:r>
              <a:rPr lang="en-US" dirty="0"/>
              <a:t>What ancillary support do you need for the OR? </a:t>
            </a:r>
          </a:p>
          <a:p>
            <a:pPr lvl="1"/>
            <a:r>
              <a:rPr lang="en-US" dirty="0"/>
              <a:t>Pathology </a:t>
            </a:r>
          </a:p>
          <a:p>
            <a:pPr lvl="1"/>
            <a:r>
              <a:rPr lang="en-US" dirty="0"/>
              <a:t>blood bank</a:t>
            </a:r>
          </a:p>
          <a:p>
            <a:r>
              <a:rPr lang="en-US" dirty="0"/>
              <a:t>For procedures/ studies, what storage capabilities is there for the instrumentation?</a:t>
            </a:r>
          </a:p>
          <a:p>
            <a:pPr lvl="1"/>
            <a:r>
              <a:rPr lang="en-US" dirty="0"/>
              <a:t>Radiology: had limited storage space</a:t>
            </a:r>
          </a:p>
          <a:p>
            <a:r>
              <a:rPr lang="en-US" dirty="0"/>
              <a:t>Radiologists need to have diagnostic quality films, light boxes not enough anymore and not big enough if they are still around. </a:t>
            </a:r>
          </a:p>
          <a:p>
            <a:r>
              <a:rPr lang="en-US" dirty="0"/>
              <a:t>Emergency backup systems are really for critical studies not full day’s workload.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3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lessons learned- Health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7886"/>
            <a:ext cx="10820400" cy="50945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Forms committee needs to manage</a:t>
            </a:r>
          </a:p>
          <a:p>
            <a:pPr lvl="1"/>
            <a:r>
              <a:rPr lang="en-US" dirty="0"/>
              <a:t>Gaps in Document inventory. </a:t>
            </a:r>
          </a:p>
          <a:p>
            <a:pPr lvl="1"/>
            <a:r>
              <a:rPr lang="en-US" dirty="0"/>
              <a:t>Documents need to be reviewed periodically</a:t>
            </a:r>
          </a:p>
          <a:p>
            <a:pPr lvl="1"/>
            <a:r>
              <a:rPr lang="en-US" dirty="0"/>
              <a:t>Possibility of standardized forms for downtime</a:t>
            </a:r>
          </a:p>
          <a:p>
            <a:r>
              <a:rPr lang="en-US" dirty="0"/>
              <a:t>Chart preparation (called stuffing the chart) for the next day</a:t>
            </a:r>
          </a:p>
          <a:p>
            <a:r>
              <a:rPr lang="en-US" dirty="0"/>
              <a:t>Cover shred bins with a DO NOT SHRED sign</a:t>
            </a:r>
          </a:p>
          <a:p>
            <a:pPr lvl="1"/>
            <a:r>
              <a:rPr lang="en-US" dirty="0"/>
              <a:t>Only remove after Medical Records approves</a:t>
            </a:r>
          </a:p>
          <a:p>
            <a:r>
              <a:rPr lang="en-US" dirty="0"/>
              <a:t>Disorganized locations of documents in the charts</a:t>
            </a:r>
          </a:p>
          <a:p>
            <a:r>
              <a:rPr lang="en-US" dirty="0"/>
              <a:t>Papers found in random locations</a:t>
            </a:r>
          </a:p>
          <a:p>
            <a:r>
              <a:rPr lang="en-US" dirty="0"/>
              <a:t>Timing: critical time changes</a:t>
            </a:r>
          </a:p>
          <a:p>
            <a:pPr lvl="1"/>
            <a:r>
              <a:rPr lang="en-US" dirty="0"/>
              <a:t>Midnights</a:t>
            </a:r>
          </a:p>
          <a:p>
            <a:pPr lvl="1"/>
            <a:r>
              <a:rPr lang="en-US" dirty="0"/>
              <a:t>Shift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8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learned-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no work---period</a:t>
            </a:r>
          </a:p>
          <a:p>
            <a:pPr lvl="1"/>
            <a:r>
              <a:rPr lang="en-US" dirty="0"/>
              <a:t>Manager was relentless in hounding Medical Records for work</a:t>
            </a:r>
          </a:p>
          <a:p>
            <a:pPr lvl="1"/>
            <a:r>
              <a:rPr lang="en-US" dirty="0"/>
              <a:t>Offered non clerical services</a:t>
            </a:r>
          </a:p>
          <a:p>
            <a:pPr lvl="1"/>
            <a:r>
              <a:rPr lang="en-US" dirty="0"/>
              <a:t>Coders had about two weeks without Charts</a:t>
            </a:r>
          </a:p>
          <a:p>
            <a:r>
              <a:rPr lang="en-US" dirty="0"/>
              <a:t>When the charts started flowing</a:t>
            </a:r>
          </a:p>
          <a:p>
            <a:pPr lvl="1"/>
            <a:r>
              <a:rPr lang="en-US" dirty="0"/>
              <a:t>700 in the coding queues</a:t>
            </a:r>
          </a:p>
          <a:p>
            <a:pPr lvl="1"/>
            <a:r>
              <a:rPr lang="en-US" dirty="0"/>
              <a:t>Coders were very discouraged </a:t>
            </a:r>
          </a:p>
          <a:p>
            <a:pPr lvl="1"/>
            <a:r>
              <a:rPr lang="en-US" dirty="0"/>
              <a:t>List didn’t drop in size</a:t>
            </a:r>
          </a:p>
          <a:p>
            <a:pPr lvl="1"/>
            <a:r>
              <a:rPr lang="en-US" dirty="0"/>
              <a:t>Manager implemented minimal overtime </a:t>
            </a:r>
          </a:p>
          <a:p>
            <a:pPr lvl="2"/>
            <a:r>
              <a:rPr lang="en-US" dirty="0"/>
              <a:t>8 hours the first week to all coders (13 coders)</a:t>
            </a:r>
          </a:p>
          <a:p>
            <a:pPr lvl="2"/>
            <a:r>
              <a:rPr lang="en-US" dirty="0"/>
              <a:t>4 hours the second week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4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for CDI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a downtime protocol with needed forms</a:t>
            </a:r>
          </a:p>
          <a:p>
            <a:pPr lvl="1"/>
            <a:r>
              <a:rPr lang="en-US" dirty="0"/>
              <a:t>2 different kinds:</a:t>
            </a:r>
          </a:p>
          <a:p>
            <a:pPr lvl="2"/>
            <a:r>
              <a:rPr lang="en-US" dirty="0"/>
              <a:t>Total EMR blackout</a:t>
            </a:r>
          </a:p>
          <a:p>
            <a:pPr lvl="3"/>
            <a:r>
              <a:rPr lang="en-US" dirty="0"/>
              <a:t>Documentation support</a:t>
            </a:r>
          </a:p>
          <a:p>
            <a:pPr lvl="4"/>
            <a:r>
              <a:rPr lang="en-US" dirty="0"/>
              <a:t>Be careful of CDI dependence</a:t>
            </a:r>
          </a:p>
          <a:p>
            <a:pPr lvl="4"/>
            <a:r>
              <a:rPr lang="en-US" dirty="0"/>
              <a:t>Need an end time for assigned tasks</a:t>
            </a:r>
          </a:p>
          <a:p>
            <a:pPr lvl="4"/>
            <a:r>
              <a:rPr lang="en-US" dirty="0"/>
              <a:t>Don’t let everything fall on the Documentation specialists</a:t>
            </a:r>
          </a:p>
          <a:p>
            <a:pPr lvl="3"/>
            <a:r>
              <a:rPr lang="en-US" dirty="0"/>
              <a:t>We supported the physicians</a:t>
            </a:r>
          </a:p>
          <a:p>
            <a:pPr lvl="3"/>
            <a:r>
              <a:rPr lang="en-US" dirty="0"/>
              <a:t>Work with Medical Records for a physician “black box”</a:t>
            </a:r>
          </a:p>
          <a:p>
            <a:pPr lvl="2"/>
            <a:r>
              <a:rPr lang="en-US" dirty="0"/>
              <a:t>CDI Software</a:t>
            </a:r>
          </a:p>
          <a:p>
            <a:pPr lvl="3"/>
            <a:r>
              <a:rPr lang="en-US" dirty="0"/>
              <a:t>Hard copies of query templates</a:t>
            </a:r>
          </a:p>
          <a:p>
            <a:pPr lvl="3"/>
            <a:r>
              <a:rPr lang="en-US" dirty="0"/>
              <a:t>Consider when to backfill and how much time this will take.</a:t>
            </a:r>
          </a:p>
          <a:p>
            <a:pPr lvl="1"/>
            <a:r>
              <a:rPr lang="en-US" dirty="0"/>
              <a:t>Be Flexible and patient</a:t>
            </a:r>
          </a:p>
          <a:p>
            <a:pPr lvl="1"/>
            <a:r>
              <a:rPr lang="en-US" dirty="0"/>
              <a:t>We did not take patient assignments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5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yearly competencies</a:t>
            </a:r>
          </a:p>
          <a:p>
            <a:r>
              <a:rPr lang="en-US" dirty="0"/>
              <a:t>Drill</a:t>
            </a:r>
          </a:p>
          <a:p>
            <a:r>
              <a:rPr lang="en-US" dirty="0"/>
              <a:t>Coordination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840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to neighboring Health systems for possibility of support. </a:t>
            </a:r>
          </a:p>
          <a:p>
            <a:pPr lvl="1"/>
            <a:r>
              <a:rPr lang="en-US" dirty="0"/>
              <a:t>Such a pathology services.</a:t>
            </a:r>
          </a:p>
          <a:p>
            <a:pPr lvl="1"/>
            <a:r>
              <a:rPr lang="en-US" dirty="0"/>
              <a:t>Share downtime protocols</a:t>
            </a:r>
          </a:p>
          <a:p>
            <a:pPr lvl="1"/>
            <a:r>
              <a:rPr lang="en-US" dirty="0"/>
              <a:t>Reciprocate!</a:t>
            </a:r>
          </a:p>
          <a:p>
            <a:pPr lvl="1"/>
            <a:endParaRPr lang="en-US" dirty="0"/>
          </a:p>
          <a:p>
            <a:r>
              <a:rPr lang="en-US" dirty="0"/>
              <a:t>Nothing is too simple</a:t>
            </a:r>
          </a:p>
          <a:p>
            <a:pPr lvl="1"/>
            <a:r>
              <a:rPr lang="en-US" dirty="0"/>
              <a:t>Get a supply of PENS!!!!!</a:t>
            </a:r>
          </a:p>
        </p:txBody>
      </p:sp>
    </p:spTree>
    <p:extLst>
      <p:ext uri="{BB962C8B-B14F-4D97-AF65-F5344CB8AC3E}">
        <p14:creationId xmlns:p14="http://schemas.microsoft.com/office/powerpoint/2010/main" val="28542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vulnerabilities, outsourcing, and backup capabilities</a:t>
            </a:r>
          </a:p>
          <a:p>
            <a:r>
              <a:rPr lang="en-US" dirty="0"/>
              <a:t>Define a downtime Policy</a:t>
            </a:r>
          </a:p>
          <a:p>
            <a:r>
              <a:rPr lang="en-US" dirty="0"/>
              <a:t>Build resources and preparations for an electronic record disaster</a:t>
            </a:r>
          </a:p>
          <a:p>
            <a:r>
              <a:rPr lang="en-US" dirty="0"/>
              <a:t>Explore a partnership to support critical functions and share lessons learned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4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 Black- a true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044"/>
            <a:ext cx="10820400" cy="44296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July 14</a:t>
            </a:r>
            <a:r>
              <a:rPr lang="en-US" baseline="30000" dirty="0"/>
              <a:t>th</a:t>
            </a:r>
            <a:r>
              <a:rPr lang="en-US" dirty="0"/>
              <a:t> 2018, almost 2 years after EMR go live, we lost our whole IT system.</a:t>
            </a:r>
          </a:p>
          <a:p>
            <a:pPr lvl="1"/>
            <a:r>
              <a:rPr lang="en-US" dirty="0"/>
              <a:t>Computer</a:t>
            </a:r>
          </a:p>
          <a:p>
            <a:pPr lvl="2"/>
            <a:r>
              <a:rPr lang="en-US" dirty="0"/>
              <a:t>Virtual Servers (2) went down</a:t>
            </a:r>
          </a:p>
          <a:p>
            <a:pPr lvl="2"/>
            <a:r>
              <a:rPr lang="en-US" dirty="0"/>
              <a:t>Cerner was still up in Kansas City, no internet connection to it.</a:t>
            </a:r>
          </a:p>
          <a:p>
            <a:pPr lvl="2"/>
            <a:r>
              <a:rPr lang="en-US" dirty="0"/>
              <a:t>450 unique apps  in our servers.</a:t>
            </a:r>
          </a:p>
          <a:p>
            <a:pPr lvl="1"/>
            <a:r>
              <a:rPr lang="en-US" dirty="0"/>
              <a:t>Ancillary: i.e.: Lab/ </a:t>
            </a:r>
            <a:r>
              <a:rPr lang="en-US" dirty="0" err="1"/>
              <a:t>Xray</a:t>
            </a:r>
            <a:endParaRPr lang="en-US" dirty="0"/>
          </a:p>
          <a:p>
            <a:pPr lvl="2"/>
            <a:r>
              <a:rPr lang="en-US" dirty="0"/>
              <a:t>Outside lab service also went down for that weekend.</a:t>
            </a:r>
          </a:p>
          <a:p>
            <a:pPr lvl="1"/>
            <a:r>
              <a:rPr lang="en-US" dirty="0"/>
              <a:t>ED didn’t close or divert</a:t>
            </a:r>
          </a:p>
          <a:p>
            <a:pPr lvl="1"/>
            <a:r>
              <a:rPr lang="en-US" dirty="0" err="1"/>
              <a:t>eICU</a:t>
            </a:r>
            <a:r>
              <a:rPr lang="en-US" dirty="0"/>
              <a:t>= remote night time ICU service went dark.</a:t>
            </a:r>
          </a:p>
          <a:p>
            <a:pPr lvl="1"/>
            <a:r>
              <a:rPr lang="en-US" b="1" dirty="0"/>
              <a:t>Voice over IP phones</a:t>
            </a:r>
          </a:p>
          <a:p>
            <a:pPr lvl="2"/>
            <a:r>
              <a:rPr lang="en-US" dirty="0"/>
              <a:t>Authorizations</a:t>
            </a:r>
          </a:p>
          <a:p>
            <a:pPr lvl="2"/>
            <a:r>
              <a:rPr lang="en-US" dirty="0"/>
              <a:t>Scheduling</a:t>
            </a:r>
          </a:p>
          <a:p>
            <a:pPr lvl="1"/>
            <a:r>
              <a:rPr lang="en-US" dirty="0"/>
              <a:t>Printer Label dependence such as Blood bank</a:t>
            </a:r>
          </a:p>
          <a:p>
            <a:pPr lvl="1"/>
            <a:r>
              <a:rPr lang="en-US" dirty="0"/>
              <a:t>CALL BELLS!</a:t>
            </a:r>
          </a:p>
          <a:p>
            <a:pPr lvl="1"/>
            <a:r>
              <a:rPr lang="en-US" dirty="0"/>
              <a:t>Patient tracking</a:t>
            </a:r>
          </a:p>
          <a:p>
            <a:pPr lvl="1"/>
            <a:r>
              <a:rPr lang="en-US" dirty="0"/>
              <a:t>Chaos????</a:t>
            </a:r>
          </a:p>
          <a:p>
            <a:pPr lvl="1"/>
            <a:r>
              <a:rPr lang="en-US" dirty="0"/>
              <a:t>Welcome to EHR appreciation week!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2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preparation we had: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6857"/>
            <a:ext cx="10820400" cy="4971143"/>
          </a:xfrm>
        </p:spPr>
        <p:txBody>
          <a:bodyPr>
            <a:normAutofit/>
          </a:bodyPr>
          <a:lstStyle/>
          <a:p>
            <a:r>
              <a:rPr lang="en-US" dirty="0"/>
              <a:t>83 “Black Boxes” on the patient care floors</a:t>
            </a:r>
          </a:p>
          <a:p>
            <a:pPr lvl="1"/>
            <a:r>
              <a:rPr lang="en-US" dirty="0"/>
              <a:t>Inpatient Nursing focused– floors, peri-op, ED</a:t>
            </a:r>
          </a:p>
          <a:p>
            <a:pPr lvl="1"/>
            <a:r>
              <a:rPr lang="en-US" dirty="0"/>
              <a:t>Contained:</a:t>
            </a:r>
          </a:p>
          <a:p>
            <a:pPr lvl="2"/>
            <a:r>
              <a:rPr lang="en-US" dirty="0"/>
              <a:t>“Grab Me First” Binder</a:t>
            </a:r>
          </a:p>
          <a:p>
            <a:pPr lvl="3"/>
            <a:r>
              <a:rPr lang="en-US" dirty="0"/>
              <a:t>Table of Contents</a:t>
            </a:r>
          </a:p>
          <a:p>
            <a:pPr lvl="3"/>
            <a:r>
              <a:rPr lang="en-US" dirty="0"/>
              <a:t>Downtime policy</a:t>
            </a:r>
          </a:p>
          <a:p>
            <a:pPr lvl="3"/>
            <a:r>
              <a:rPr lang="en-US" dirty="0"/>
              <a:t>Instructions</a:t>
            </a:r>
          </a:p>
          <a:p>
            <a:pPr lvl="3"/>
            <a:r>
              <a:rPr lang="en-US" dirty="0"/>
              <a:t>Red phone numbers</a:t>
            </a:r>
          </a:p>
          <a:p>
            <a:pPr lvl="3"/>
            <a:r>
              <a:rPr lang="en-US" dirty="0"/>
              <a:t>Forms for after the initial chart set up</a:t>
            </a:r>
          </a:p>
          <a:p>
            <a:pPr lvl="2"/>
            <a:r>
              <a:rPr lang="en-US" dirty="0"/>
              <a:t>24 hours of set up</a:t>
            </a:r>
          </a:p>
          <a:p>
            <a:pPr lvl="3"/>
            <a:r>
              <a:rPr lang="en-US" dirty="0"/>
              <a:t>There was a “first round” chart set up then after that charts had to be rebuilt.</a:t>
            </a:r>
          </a:p>
          <a:p>
            <a:pPr lvl="3"/>
            <a:r>
              <a:rPr lang="en-US" dirty="0"/>
              <a:t>A nurse could grab her room charts and start charting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0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dealt with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3658"/>
            <a:ext cx="10820400" cy="45350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Patients:</a:t>
            </a:r>
          </a:p>
          <a:p>
            <a:pPr lvl="1"/>
            <a:r>
              <a:rPr lang="en-US" dirty="0"/>
              <a:t>Transparency: they were our #1 priority</a:t>
            </a:r>
          </a:p>
          <a:p>
            <a:pPr lvl="2"/>
            <a:r>
              <a:rPr lang="en-US" dirty="0"/>
              <a:t>Uncertainty and lack of communication did hamper this</a:t>
            </a:r>
          </a:p>
          <a:p>
            <a:pPr lvl="1"/>
            <a:r>
              <a:rPr lang="en-US" dirty="0"/>
              <a:t>Did not consistently track patient locations</a:t>
            </a:r>
          </a:p>
          <a:p>
            <a:pPr lvl="1"/>
            <a:r>
              <a:rPr lang="en-US" dirty="0"/>
              <a:t>Families and providers could not call in</a:t>
            </a:r>
          </a:p>
          <a:p>
            <a:pPr lvl="1"/>
            <a:r>
              <a:rPr lang="en-US" dirty="0"/>
              <a:t>Patient could not call for scheduling</a:t>
            </a:r>
          </a:p>
          <a:p>
            <a:r>
              <a:rPr lang="en-US" dirty="0"/>
              <a:t>Staff</a:t>
            </a:r>
          </a:p>
          <a:p>
            <a:pPr lvl="1"/>
            <a:r>
              <a:rPr lang="en-US" dirty="0"/>
              <a:t>Believe it or not, there were many nurses that had never paper charted in their life</a:t>
            </a:r>
          </a:p>
          <a:p>
            <a:pPr lvl="2"/>
            <a:r>
              <a:rPr lang="en-US" dirty="0"/>
              <a:t>Nor were they ever taught in Nursing school</a:t>
            </a:r>
          </a:p>
          <a:p>
            <a:pPr lvl="1"/>
            <a:r>
              <a:rPr lang="en-US" dirty="0"/>
              <a:t>Nursing Admin looked after nursing documentation</a:t>
            </a:r>
          </a:p>
          <a:p>
            <a:pPr lvl="1"/>
            <a:r>
              <a:rPr lang="en-US" dirty="0"/>
              <a:t>Case Management and Utilization Review kept pushing forward</a:t>
            </a:r>
          </a:p>
          <a:p>
            <a:r>
              <a:rPr lang="en-US" dirty="0"/>
              <a:t>Providers</a:t>
            </a:r>
          </a:p>
          <a:p>
            <a:pPr lvl="1"/>
            <a:r>
              <a:rPr lang="en-US" dirty="0"/>
              <a:t>Creative</a:t>
            </a:r>
          </a:p>
          <a:p>
            <a:pPr lvl="1"/>
            <a:r>
              <a:rPr lang="en-US" dirty="0"/>
              <a:t>Frustrated</a:t>
            </a:r>
          </a:p>
          <a:p>
            <a:pPr lvl="1"/>
            <a:r>
              <a:rPr lang="en-US" dirty="0"/>
              <a:t>Overwhelmed</a:t>
            </a:r>
          </a:p>
          <a:p>
            <a:pPr lvl="1"/>
            <a:r>
              <a:rPr lang="en-US" dirty="0"/>
              <a:t>UGGH!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2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424" y="501162"/>
            <a:ext cx="6304940" cy="6093069"/>
          </a:xfrm>
        </p:spPr>
      </p:pic>
    </p:spTree>
    <p:extLst>
      <p:ext uri="{BB962C8B-B14F-4D97-AF65-F5344CB8AC3E}">
        <p14:creationId xmlns:p14="http://schemas.microsoft.com/office/powerpoint/2010/main" val="240993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CDI, WHO?????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is this going to last?</a:t>
            </a:r>
          </a:p>
          <a:p>
            <a:r>
              <a:rPr lang="en-US" dirty="0"/>
              <a:t>To query or not to query</a:t>
            </a:r>
          </a:p>
          <a:p>
            <a:r>
              <a:rPr lang="en-US" dirty="0"/>
              <a:t>Vacay Baby!</a:t>
            </a:r>
          </a:p>
          <a:p>
            <a:pPr lvl="1"/>
            <a:r>
              <a:rPr lang="en-US" dirty="0"/>
              <a:t>Started with 2 days off because of no work</a:t>
            </a:r>
          </a:p>
          <a:p>
            <a:pPr lvl="1"/>
            <a:r>
              <a:rPr lang="en-US" dirty="0"/>
              <a:t>Uncertainty of when we would get back on line</a:t>
            </a:r>
          </a:p>
          <a:p>
            <a:r>
              <a:rPr lang="en-US" dirty="0"/>
              <a:t>How can we best help all parties?</a:t>
            </a:r>
          </a:p>
          <a:p>
            <a:r>
              <a:rPr lang="en-US" dirty="0"/>
              <a:t>Final Blow: TJC visit 2 weeks afterwards!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5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CDI to the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28116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Remote CDI out of necessity</a:t>
            </a:r>
          </a:p>
          <a:p>
            <a:pPr lvl="1"/>
            <a:r>
              <a:rPr lang="en-US" dirty="0"/>
              <a:t>Charts were on the floors</a:t>
            </a:r>
          </a:p>
          <a:p>
            <a:pPr lvl="1"/>
            <a:r>
              <a:rPr lang="en-US" dirty="0"/>
              <a:t>Shifted staff</a:t>
            </a:r>
          </a:p>
          <a:p>
            <a:pPr lvl="1"/>
            <a:r>
              <a:rPr lang="en-US" dirty="0"/>
              <a:t>Even had someone go to an outlying hospital</a:t>
            </a:r>
          </a:p>
          <a:p>
            <a:r>
              <a:rPr lang="en-US" dirty="0"/>
              <a:t>Looked at Census daily to allocate staff</a:t>
            </a:r>
          </a:p>
          <a:p>
            <a:r>
              <a:rPr lang="en-US" dirty="0"/>
              <a:t>Had CDI track as best as they could their findings</a:t>
            </a:r>
          </a:p>
          <a:p>
            <a:r>
              <a:rPr lang="en-US" dirty="0"/>
              <a:t>No Querying</a:t>
            </a:r>
          </a:p>
          <a:p>
            <a:pPr lvl="1"/>
            <a:r>
              <a:rPr lang="en-US" dirty="0"/>
              <a:t>Would have been too taxing on the providers</a:t>
            </a:r>
          </a:p>
          <a:p>
            <a:r>
              <a:rPr lang="en-US" dirty="0"/>
              <a:t>Looked at all physician documentation in the paper records</a:t>
            </a:r>
          </a:p>
          <a:p>
            <a:r>
              <a:rPr lang="en-US" dirty="0"/>
              <a:t>Assure that status orders were in place</a:t>
            </a:r>
          </a:p>
          <a:p>
            <a:r>
              <a:rPr lang="en-US" dirty="0"/>
              <a:t>Looked for H&amp;P and Op Report presence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5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CDI Reviews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incomplete order was flagged</a:t>
            </a:r>
          </a:p>
          <a:p>
            <a:pPr lvl="1"/>
            <a:r>
              <a:rPr lang="en-US" dirty="0"/>
              <a:t>With an EMR, signing dating and timing is done automatically. </a:t>
            </a:r>
          </a:p>
          <a:p>
            <a:r>
              <a:rPr lang="en-US" dirty="0"/>
              <a:t>H&amp;P/ Op Reports</a:t>
            </a:r>
          </a:p>
          <a:p>
            <a:pPr lvl="1"/>
            <a:r>
              <a:rPr lang="en-US" dirty="0"/>
              <a:t>We have a dictation service that did not go down.</a:t>
            </a:r>
          </a:p>
          <a:p>
            <a:pPr lvl="1"/>
            <a:r>
              <a:rPr lang="en-US" dirty="0"/>
              <a:t>Had to check and have those documents “pushed” to the charts when we were back up</a:t>
            </a:r>
          </a:p>
          <a:p>
            <a:pPr lvl="1"/>
            <a:r>
              <a:rPr lang="en-US" dirty="0"/>
              <a:t>Otherwise we would leave a post-it note on the front of the chart</a:t>
            </a:r>
          </a:p>
          <a:p>
            <a:r>
              <a:rPr lang="en-US" dirty="0"/>
              <a:t>Beyond that there was nothing more we could do</a:t>
            </a:r>
          </a:p>
          <a:p>
            <a:r>
              <a:rPr lang="en-US" dirty="0"/>
              <a:t>Providers forgot about the paper chart as soon as the EMH was online.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565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731</TotalTime>
  <Words>1232</Words>
  <Application>Microsoft Office PowerPoint</Application>
  <PresentationFormat>Widescreen</PresentationFormat>
  <Paragraphs>195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Vapor Trail</vt:lpstr>
      <vt:lpstr>When the Lights go out</vt:lpstr>
      <vt:lpstr>Learning Objectives</vt:lpstr>
      <vt:lpstr>The Code Black- a true story</vt:lpstr>
      <vt:lpstr>The preparation we had:</vt:lpstr>
      <vt:lpstr>How we dealt with it</vt:lpstr>
      <vt:lpstr>Findings</vt:lpstr>
      <vt:lpstr>CDI, WHO????? </vt:lpstr>
      <vt:lpstr>CDI to the Rescue</vt:lpstr>
      <vt:lpstr>CDI Reviews </vt:lpstr>
      <vt:lpstr>Our Work</vt:lpstr>
      <vt:lpstr>Note to Administration</vt:lpstr>
      <vt:lpstr>Fallout</vt:lpstr>
      <vt:lpstr>Lesson Learned: Handwriting</vt:lpstr>
      <vt:lpstr>Lessons learned- Vulnerability</vt:lpstr>
      <vt:lpstr> lessons learned- Health Information</vt:lpstr>
      <vt:lpstr>lessons learned- Coding</vt:lpstr>
      <vt:lpstr>Lessons Learned for CDI</vt:lpstr>
      <vt:lpstr>Lessons learned: For the Future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Lights go out</dc:title>
  <dc:creator>Brautigam Johanne E</dc:creator>
  <cp:lastModifiedBy>Brautigam Johanne E</cp:lastModifiedBy>
  <cp:revision>39</cp:revision>
  <cp:lastPrinted>2018-08-20T20:11:04Z</cp:lastPrinted>
  <dcterms:created xsi:type="dcterms:W3CDTF">2018-08-17T19:09:37Z</dcterms:created>
  <dcterms:modified xsi:type="dcterms:W3CDTF">2019-09-10T23:26:29Z</dcterms:modified>
</cp:coreProperties>
</file>