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handoutMasterIdLst>
    <p:handoutMasterId r:id="rId40"/>
  </p:handoutMasterIdLst>
  <p:sldIdLst>
    <p:sldId id="293" r:id="rId2"/>
    <p:sldId id="299" r:id="rId3"/>
    <p:sldId id="323" r:id="rId4"/>
    <p:sldId id="314" r:id="rId5"/>
    <p:sldId id="300" r:id="rId6"/>
    <p:sldId id="363" r:id="rId7"/>
    <p:sldId id="316" r:id="rId8"/>
    <p:sldId id="324" r:id="rId9"/>
    <p:sldId id="330" r:id="rId10"/>
    <p:sldId id="317" r:id="rId11"/>
    <p:sldId id="327" r:id="rId12"/>
    <p:sldId id="318" r:id="rId13"/>
    <p:sldId id="340" r:id="rId14"/>
    <p:sldId id="325" r:id="rId15"/>
    <p:sldId id="350" r:id="rId16"/>
    <p:sldId id="367" r:id="rId17"/>
    <p:sldId id="312" r:id="rId18"/>
    <p:sldId id="313" r:id="rId19"/>
    <p:sldId id="364" r:id="rId20"/>
    <p:sldId id="356" r:id="rId21"/>
    <p:sldId id="319" r:id="rId22"/>
    <p:sldId id="357" r:id="rId23"/>
    <p:sldId id="348" r:id="rId24"/>
    <p:sldId id="358" r:id="rId25"/>
    <p:sldId id="347" r:id="rId26"/>
    <p:sldId id="338" r:id="rId27"/>
    <p:sldId id="359" r:id="rId28"/>
    <p:sldId id="352" r:id="rId29"/>
    <p:sldId id="339" r:id="rId30"/>
    <p:sldId id="366" r:id="rId31"/>
    <p:sldId id="353" r:id="rId32"/>
    <p:sldId id="331" r:id="rId33"/>
    <p:sldId id="332" r:id="rId34"/>
    <p:sldId id="360" r:id="rId35"/>
    <p:sldId id="365" r:id="rId36"/>
    <p:sldId id="321" r:id="rId37"/>
    <p:sldId id="311" r:id="rId3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2855">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726"/>
    <a:srgbClr val="57257D"/>
    <a:srgbClr val="000000"/>
    <a:srgbClr val="566B99"/>
    <a:srgbClr val="248CCB"/>
    <a:srgbClr val="C91F40"/>
    <a:srgbClr val="3D3936"/>
    <a:srgbClr val="3BB34A"/>
    <a:srgbClr val="636468"/>
    <a:srgbClr val="1075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70" autoAdjust="0"/>
  </p:normalViewPr>
  <p:slideViewPr>
    <p:cSldViewPr snapToGrid="0" snapToObjects="1" showGuides="1">
      <p:cViewPr varScale="1">
        <p:scale>
          <a:sx n="71" d="100"/>
          <a:sy n="71" d="100"/>
        </p:scale>
        <p:origin x="917" y="53"/>
      </p:cViewPr>
      <p:guideLst>
        <p:guide orient="horz" pos="312"/>
        <p:guide pos="2855"/>
      </p:guideLst>
    </p:cSldViewPr>
  </p:slideViewPr>
  <p:outlineViewPr>
    <p:cViewPr>
      <p:scale>
        <a:sx n="33" d="100"/>
        <a:sy n="33" d="100"/>
      </p:scale>
      <p:origin x="0" y="-38866"/>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4" d="100"/>
          <a:sy n="64" d="100"/>
        </p:scale>
        <p:origin x="-3130" y="-8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CE853-AD1C-49C3-94A9-E97D7CBFA2D6}"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0D91E7BA-E699-4101-80E4-E8752930E0CA}">
      <dgm:prSet phldrT="[Text]"/>
      <dgm:spPr/>
      <dgm:t>
        <a:bodyPr/>
        <a:lstStyle/>
        <a:p>
          <a:r>
            <a:rPr lang="en-US" dirty="0"/>
            <a:t>Mentor</a:t>
          </a:r>
        </a:p>
      </dgm:t>
    </dgm:pt>
    <dgm:pt modelId="{1D41FF6E-0C7F-4C14-BF9F-F32818E8E647}" type="parTrans" cxnId="{80704959-8787-4573-8349-0553150DC5D7}">
      <dgm:prSet/>
      <dgm:spPr/>
      <dgm:t>
        <a:bodyPr/>
        <a:lstStyle/>
        <a:p>
          <a:endParaRPr lang="en-US"/>
        </a:p>
      </dgm:t>
    </dgm:pt>
    <dgm:pt modelId="{6124A719-BCB4-4712-A07D-18B5DA2C9F77}" type="sibTrans" cxnId="{80704959-8787-4573-8349-0553150DC5D7}">
      <dgm:prSet/>
      <dgm:spPr/>
      <dgm:t>
        <a:bodyPr/>
        <a:lstStyle/>
        <a:p>
          <a:endParaRPr lang="en-US"/>
        </a:p>
      </dgm:t>
    </dgm:pt>
    <dgm:pt modelId="{70913CFB-4F64-4C0E-8DC0-67E6E8D3D901}">
      <dgm:prSet phldrT="[Text]"/>
      <dgm:spPr/>
      <dgm:t>
        <a:bodyPr/>
        <a:lstStyle/>
        <a:p>
          <a:r>
            <a:rPr lang="en-US" dirty="0"/>
            <a:t>Expertise</a:t>
          </a:r>
        </a:p>
      </dgm:t>
    </dgm:pt>
    <dgm:pt modelId="{94E8466E-0699-4F10-A525-5E27953A921F}" type="parTrans" cxnId="{F4BB1F5F-9505-4841-9250-D77AAD60081E}">
      <dgm:prSet/>
      <dgm:spPr/>
      <dgm:t>
        <a:bodyPr/>
        <a:lstStyle/>
        <a:p>
          <a:endParaRPr lang="en-US"/>
        </a:p>
      </dgm:t>
    </dgm:pt>
    <dgm:pt modelId="{2AC91F75-C6ED-4F71-8844-B662DE3CB9A8}" type="sibTrans" cxnId="{F4BB1F5F-9505-4841-9250-D77AAD60081E}">
      <dgm:prSet/>
      <dgm:spPr/>
      <dgm:t>
        <a:bodyPr/>
        <a:lstStyle/>
        <a:p>
          <a:endParaRPr lang="en-US"/>
        </a:p>
      </dgm:t>
    </dgm:pt>
    <dgm:pt modelId="{0B3788DA-5316-4B97-99B6-A7378C87F13B}">
      <dgm:prSet phldrT="[Text]"/>
      <dgm:spPr/>
      <dgm:t>
        <a:bodyPr/>
        <a:lstStyle/>
        <a:p>
          <a:r>
            <a:rPr lang="en-US" dirty="0"/>
            <a:t>Communication Skills</a:t>
          </a:r>
        </a:p>
      </dgm:t>
    </dgm:pt>
    <dgm:pt modelId="{D2301633-627C-4C63-A606-78201ECD43E9}" type="parTrans" cxnId="{4A991E55-DA75-48D9-B976-BD695666AC2C}">
      <dgm:prSet/>
      <dgm:spPr/>
      <dgm:t>
        <a:bodyPr/>
        <a:lstStyle/>
        <a:p>
          <a:endParaRPr lang="en-US"/>
        </a:p>
      </dgm:t>
    </dgm:pt>
    <dgm:pt modelId="{614108D0-EA82-4613-9763-74F6CCB9807E}" type="sibTrans" cxnId="{4A991E55-DA75-48D9-B976-BD695666AC2C}">
      <dgm:prSet/>
      <dgm:spPr/>
      <dgm:t>
        <a:bodyPr/>
        <a:lstStyle/>
        <a:p>
          <a:endParaRPr lang="en-US"/>
        </a:p>
      </dgm:t>
    </dgm:pt>
    <dgm:pt modelId="{21FF65DB-A94C-460B-8802-FEBBD5CAD960}">
      <dgm:prSet phldrT="[Text]"/>
      <dgm:spPr/>
      <dgm:t>
        <a:bodyPr/>
        <a:lstStyle/>
        <a:p>
          <a:r>
            <a:rPr lang="en-US" dirty="0"/>
            <a:t>Role Model</a:t>
          </a:r>
        </a:p>
      </dgm:t>
    </dgm:pt>
    <dgm:pt modelId="{9B8D995A-C4B3-4A83-AC99-748511A05A19}" type="parTrans" cxnId="{E76753EA-A1F6-46EC-831C-C63935C8FD74}">
      <dgm:prSet/>
      <dgm:spPr/>
      <dgm:t>
        <a:bodyPr/>
        <a:lstStyle/>
        <a:p>
          <a:endParaRPr lang="en-US"/>
        </a:p>
      </dgm:t>
    </dgm:pt>
    <dgm:pt modelId="{A478CB02-55E8-42C4-B6CB-9A035F949EA9}" type="sibTrans" cxnId="{E76753EA-A1F6-46EC-831C-C63935C8FD74}">
      <dgm:prSet/>
      <dgm:spPr/>
      <dgm:t>
        <a:bodyPr/>
        <a:lstStyle/>
        <a:p>
          <a:endParaRPr lang="en-US"/>
        </a:p>
      </dgm:t>
    </dgm:pt>
    <dgm:pt modelId="{5A08CA81-0C54-41DC-8BF1-AE0EB8262A62}">
      <dgm:prSet phldrT="[Text]"/>
      <dgm:spPr/>
      <dgm:t>
        <a:bodyPr/>
        <a:lstStyle/>
        <a:p>
          <a:r>
            <a:rPr lang="en-US" dirty="0"/>
            <a:t>Commitment</a:t>
          </a:r>
        </a:p>
      </dgm:t>
    </dgm:pt>
    <dgm:pt modelId="{6EA22EEC-2E56-4A0B-B28B-31E01CF3A335}" type="parTrans" cxnId="{598BB1B0-DFBC-4384-8A4A-A2A7A0784376}">
      <dgm:prSet/>
      <dgm:spPr/>
      <dgm:t>
        <a:bodyPr/>
        <a:lstStyle/>
        <a:p>
          <a:endParaRPr lang="en-US"/>
        </a:p>
      </dgm:t>
    </dgm:pt>
    <dgm:pt modelId="{26AF11D4-2545-4516-ADBC-7A940CB1383C}" type="sibTrans" cxnId="{598BB1B0-DFBC-4384-8A4A-A2A7A0784376}">
      <dgm:prSet/>
      <dgm:spPr/>
      <dgm:t>
        <a:bodyPr/>
        <a:lstStyle/>
        <a:p>
          <a:endParaRPr lang="en-US"/>
        </a:p>
      </dgm:t>
    </dgm:pt>
    <dgm:pt modelId="{A73C467D-02DE-486F-9DCA-61897BF1F1AC}">
      <dgm:prSet phldrT="[Text]"/>
      <dgm:spPr/>
      <dgm:t>
        <a:bodyPr/>
        <a:lstStyle/>
        <a:p>
          <a:r>
            <a:rPr lang="en-US" dirty="0"/>
            <a:t>Positive Attitude</a:t>
          </a:r>
        </a:p>
      </dgm:t>
    </dgm:pt>
    <dgm:pt modelId="{3C4362D2-70CC-4ADE-9A4B-DD1346C99009}" type="parTrans" cxnId="{F957E700-C12F-4FD2-A0B3-C12BAEEF638B}">
      <dgm:prSet/>
      <dgm:spPr/>
      <dgm:t>
        <a:bodyPr/>
        <a:lstStyle/>
        <a:p>
          <a:endParaRPr lang="en-US"/>
        </a:p>
      </dgm:t>
    </dgm:pt>
    <dgm:pt modelId="{C62527B0-98B2-4D71-9E7D-BB82097E1637}" type="sibTrans" cxnId="{F957E700-C12F-4FD2-A0B3-C12BAEEF638B}">
      <dgm:prSet/>
      <dgm:spPr/>
      <dgm:t>
        <a:bodyPr/>
        <a:lstStyle/>
        <a:p>
          <a:endParaRPr lang="en-US"/>
        </a:p>
      </dgm:t>
    </dgm:pt>
    <dgm:pt modelId="{E55DF8BE-2144-4804-B868-F71A3E065E8D}">
      <dgm:prSet phldrT="[Text]"/>
      <dgm:spPr/>
      <dgm:t>
        <a:bodyPr/>
        <a:lstStyle/>
        <a:p>
          <a:r>
            <a:rPr lang="en-US" dirty="0"/>
            <a:t>Time Management</a:t>
          </a:r>
        </a:p>
      </dgm:t>
    </dgm:pt>
    <dgm:pt modelId="{E901A65D-5CAA-42D2-8AA0-476700327E5D}" type="parTrans" cxnId="{ABD1EB88-989D-452F-81FC-0989891A7B0B}">
      <dgm:prSet/>
      <dgm:spPr/>
      <dgm:t>
        <a:bodyPr/>
        <a:lstStyle/>
        <a:p>
          <a:endParaRPr lang="en-US"/>
        </a:p>
      </dgm:t>
    </dgm:pt>
    <dgm:pt modelId="{8546B6B9-3082-4911-BE2A-BE85E8F9B4A7}" type="sibTrans" cxnId="{ABD1EB88-989D-452F-81FC-0989891A7B0B}">
      <dgm:prSet/>
      <dgm:spPr/>
      <dgm:t>
        <a:bodyPr/>
        <a:lstStyle/>
        <a:p>
          <a:endParaRPr lang="en-US"/>
        </a:p>
      </dgm:t>
    </dgm:pt>
    <dgm:pt modelId="{E2EBAEE5-C716-4982-8F58-553AC54B38CE}">
      <dgm:prSet phldrT="[Text]"/>
      <dgm:spPr/>
      <dgm:t>
        <a:bodyPr/>
        <a:lstStyle/>
        <a:p>
          <a:r>
            <a:rPr lang="en-US" dirty="0"/>
            <a:t>Caring</a:t>
          </a:r>
        </a:p>
      </dgm:t>
    </dgm:pt>
    <dgm:pt modelId="{93FE107F-CF5C-492A-AD49-364004AC39AC}" type="parTrans" cxnId="{39FAC2E2-5D0B-4332-AF1F-32F1FA34375C}">
      <dgm:prSet/>
      <dgm:spPr/>
      <dgm:t>
        <a:bodyPr/>
        <a:lstStyle/>
        <a:p>
          <a:endParaRPr lang="en-US"/>
        </a:p>
      </dgm:t>
    </dgm:pt>
    <dgm:pt modelId="{254EC7AF-7CA7-4AB0-BFE2-7828AC0F128C}" type="sibTrans" cxnId="{39FAC2E2-5D0B-4332-AF1F-32F1FA34375C}">
      <dgm:prSet/>
      <dgm:spPr/>
      <dgm:t>
        <a:bodyPr/>
        <a:lstStyle/>
        <a:p>
          <a:endParaRPr lang="en-US"/>
        </a:p>
      </dgm:t>
    </dgm:pt>
    <dgm:pt modelId="{FF3EE8D6-84BD-4753-8789-32544142DC8C}" type="pres">
      <dgm:prSet presAssocID="{BDBCE853-AD1C-49C3-94A9-E97D7CBFA2D6}" presName="cycle" presStyleCnt="0">
        <dgm:presLayoutVars>
          <dgm:chMax val="1"/>
          <dgm:dir/>
          <dgm:animLvl val="ctr"/>
          <dgm:resizeHandles val="exact"/>
        </dgm:presLayoutVars>
      </dgm:prSet>
      <dgm:spPr/>
    </dgm:pt>
    <dgm:pt modelId="{4D327483-FEE4-4C51-A681-5A68033035E8}" type="pres">
      <dgm:prSet presAssocID="{0D91E7BA-E699-4101-80E4-E8752930E0CA}" presName="centerShape" presStyleLbl="node0" presStyleIdx="0" presStyleCnt="1"/>
      <dgm:spPr/>
    </dgm:pt>
    <dgm:pt modelId="{FEE14ED8-C539-499A-A361-A2AA860025FF}" type="pres">
      <dgm:prSet presAssocID="{94E8466E-0699-4F10-A525-5E27953A921F}" presName="parTrans" presStyleLbl="bgSibTrans2D1" presStyleIdx="0" presStyleCnt="7"/>
      <dgm:spPr/>
    </dgm:pt>
    <dgm:pt modelId="{318C2F65-6FAF-47E6-9E85-AA79CEDC1EFE}" type="pres">
      <dgm:prSet presAssocID="{70913CFB-4F64-4C0E-8DC0-67E6E8D3D901}" presName="node" presStyleLbl="node1" presStyleIdx="0" presStyleCnt="7">
        <dgm:presLayoutVars>
          <dgm:bulletEnabled val="1"/>
        </dgm:presLayoutVars>
      </dgm:prSet>
      <dgm:spPr/>
    </dgm:pt>
    <dgm:pt modelId="{7024171C-91D9-478F-8E78-D3C47A5A639D}" type="pres">
      <dgm:prSet presAssocID="{D2301633-627C-4C63-A606-78201ECD43E9}" presName="parTrans" presStyleLbl="bgSibTrans2D1" presStyleIdx="1" presStyleCnt="7"/>
      <dgm:spPr/>
    </dgm:pt>
    <dgm:pt modelId="{18BC297A-34FF-4BE8-B194-AA139BE1C4C6}" type="pres">
      <dgm:prSet presAssocID="{0B3788DA-5316-4B97-99B6-A7378C87F13B}" presName="node" presStyleLbl="node1" presStyleIdx="1" presStyleCnt="7">
        <dgm:presLayoutVars>
          <dgm:bulletEnabled val="1"/>
        </dgm:presLayoutVars>
      </dgm:prSet>
      <dgm:spPr/>
    </dgm:pt>
    <dgm:pt modelId="{DFFF0BCB-E654-4AD7-83F7-A88A278387E8}" type="pres">
      <dgm:prSet presAssocID="{9B8D995A-C4B3-4A83-AC99-748511A05A19}" presName="parTrans" presStyleLbl="bgSibTrans2D1" presStyleIdx="2" presStyleCnt="7"/>
      <dgm:spPr/>
    </dgm:pt>
    <dgm:pt modelId="{36F833D7-4526-44E0-A06D-BD40970787A7}" type="pres">
      <dgm:prSet presAssocID="{21FF65DB-A94C-460B-8802-FEBBD5CAD960}" presName="node" presStyleLbl="node1" presStyleIdx="2" presStyleCnt="7">
        <dgm:presLayoutVars>
          <dgm:bulletEnabled val="1"/>
        </dgm:presLayoutVars>
      </dgm:prSet>
      <dgm:spPr/>
    </dgm:pt>
    <dgm:pt modelId="{293579EE-1D4F-44E3-876D-198E57C09C61}" type="pres">
      <dgm:prSet presAssocID="{6EA22EEC-2E56-4A0B-B28B-31E01CF3A335}" presName="parTrans" presStyleLbl="bgSibTrans2D1" presStyleIdx="3" presStyleCnt="7"/>
      <dgm:spPr/>
    </dgm:pt>
    <dgm:pt modelId="{7D1938B2-91E8-42E7-8157-5273EC8A6982}" type="pres">
      <dgm:prSet presAssocID="{5A08CA81-0C54-41DC-8BF1-AE0EB8262A62}" presName="node" presStyleLbl="node1" presStyleIdx="3" presStyleCnt="7">
        <dgm:presLayoutVars>
          <dgm:bulletEnabled val="1"/>
        </dgm:presLayoutVars>
      </dgm:prSet>
      <dgm:spPr/>
    </dgm:pt>
    <dgm:pt modelId="{D5993186-F3A8-4CF7-8994-D30A7221D85F}" type="pres">
      <dgm:prSet presAssocID="{3C4362D2-70CC-4ADE-9A4B-DD1346C99009}" presName="parTrans" presStyleLbl="bgSibTrans2D1" presStyleIdx="4" presStyleCnt="7"/>
      <dgm:spPr/>
    </dgm:pt>
    <dgm:pt modelId="{971CB1DC-6B6A-4A95-80CD-AA17132B689F}" type="pres">
      <dgm:prSet presAssocID="{A73C467D-02DE-486F-9DCA-61897BF1F1AC}" presName="node" presStyleLbl="node1" presStyleIdx="4" presStyleCnt="7">
        <dgm:presLayoutVars>
          <dgm:bulletEnabled val="1"/>
        </dgm:presLayoutVars>
      </dgm:prSet>
      <dgm:spPr/>
    </dgm:pt>
    <dgm:pt modelId="{B96C14AF-5983-4808-A19A-24CE261392EA}" type="pres">
      <dgm:prSet presAssocID="{E901A65D-5CAA-42D2-8AA0-476700327E5D}" presName="parTrans" presStyleLbl="bgSibTrans2D1" presStyleIdx="5" presStyleCnt="7"/>
      <dgm:spPr/>
    </dgm:pt>
    <dgm:pt modelId="{C4B887AE-65B1-4B0B-9D22-7D43C25DEB5C}" type="pres">
      <dgm:prSet presAssocID="{E55DF8BE-2144-4804-B868-F71A3E065E8D}" presName="node" presStyleLbl="node1" presStyleIdx="5" presStyleCnt="7">
        <dgm:presLayoutVars>
          <dgm:bulletEnabled val="1"/>
        </dgm:presLayoutVars>
      </dgm:prSet>
      <dgm:spPr/>
    </dgm:pt>
    <dgm:pt modelId="{5136959A-B9F6-4556-B0EF-E1E77FE70A1D}" type="pres">
      <dgm:prSet presAssocID="{93FE107F-CF5C-492A-AD49-364004AC39AC}" presName="parTrans" presStyleLbl="bgSibTrans2D1" presStyleIdx="6" presStyleCnt="7"/>
      <dgm:spPr/>
    </dgm:pt>
    <dgm:pt modelId="{8DDEB33B-81DD-493B-B5B2-C3EC5B38CB7D}" type="pres">
      <dgm:prSet presAssocID="{E2EBAEE5-C716-4982-8F58-553AC54B38CE}" presName="node" presStyleLbl="node1" presStyleIdx="6" presStyleCnt="7">
        <dgm:presLayoutVars>
          <dgm:bulletEnabled val="1"/>
        </dgm:presLayoutVars>
      </dgm:prSet>
      <dgm:spPr/>
    </dgm:pt>
  </dgm:ptLst>
  <dgm:cxnLst>
    <dgm:cxn modelId="{F957E700-C12F-4FD2-A0B3-C12BAEEF638B}" srcId="{0D91E7BA-E699-4101-80E4-E8752930E0CA}" destId="{A73C467D-02DE-486F-9DCA-61897BF1F1AC}" srcOrd="4" destOrd="0" parTransId="{3C4362D2-70CC-4ADE-9A4B-DD1346C99009}" sibTransId="{C62527B0-98B2-4D71-9E7D-BB82097E1637}"/>
    <dgm:cxn modelId="{061F0E10-FE92-47B6-811D-07A9AF5A4944}" type="presOf" srcId="{A73C467D-02DE-486F-9DCA-61897BF1F1AC}" destId="{971CB1DC-6B6A-4A95-80CD-AA17132B689F}" srcOrd="0" destOrd="0" presId="urn:microsoft.com/office/officeart/2005/8/layout/radial4"/>
    <dgm:cxn modelId="{9FD7CB25-3D0B-40B9-AC04-8AB45556CCBD}" type="presOf" srcId="{6EA22EEC-2E56-4A0B-B28B-31E01CF3A335}" destId="{293579EE-1D4F-44E3-876D-198E57C09C61}" srcOrd="0" destOrd="0" presId="urn:microsoft.com/office/officeart/2005/8/layout/radial4"/>
    <dgm:cxn modelId="{0A945E2C-27D0-4BFD-B38F-A3636CA1CDFF}" type="presOf" srcId="{D2301633-627C-4C63-A606-78201ECD43E9}" destId="{7024171C-91D9-478F-8E78-D3C47A5A639D}" srcOrd="0" destOrd="0" presId="urn:microsoft.com/office/officeart/2005/8/layout/radial4"/>
    <dgm:cxn modelId="{B1B00730-98E2-4856-9F64-0AB872E5FCA0}" type="presOf" srcId="{93FE107F-CF5C-492A-AD49-364004AC39AC}" destId="{5136959A-B9F6-4556-B0EF-E1E77FE70A1D}" srcOrd="0" destOrd="0" presId="urn:microsoft.com/office/officeart/2005/8/layout/radial4"/>
    <dgm:cxn modelId="{F4BB1F5F-9505-4841-9250-D77AAD60081E}" srcId="{0D91E7BA-E699-4101-80E4-E8752930E0CA}" destId="{70913CFB-4F64-4C0E-8DC0-67E6E8D3D901}" srcOrd="0" destOrd="0" parTransId="{94E8466E-0699-4F10-A525-5E27953A921F}" sibTransId="{2AC91F75-C6ED-4F71-8844-B662DE3CB9A8}"/>
    <dgm:cxn modelId="{9A47BD60-8E56-4B65-9146-F6285F66F141}" type="presOf" srcId="{E55DF8BE-2144-4804-B868-F71A3E065E8D}" destId="{C4B887AE-65B1-4B0B-9D22-7D43C25DEB5C}" srcOrd="0" destOrd="0" presId="urn:microsoft.com/office/officeart/2005/8/layout/radial4"/>
    <dgm:cxn modelId="{78AAE943-A39B-4C7B-8D7E-23EE8EE51238}" type="presOf" srcId="{3C4362D2-70CC-4ADE-9A4B-DD1346C99009}" destId="{D5993186-F3A8-4CF7-8994-D30A7221D85F}" srcOrd="0" destOrd="0" presId="urn:microsoft.com/office/officeart/2005/8/layout/radial4"/>
    <dgm:cxn modelId="{3540BE45-6306-41BF-9D29-BE0672EE8979}" type="presOf" srcId="{5A08CA81-0C54-41DC-8BF1-AE0EB8262A62}" destId="{7D1938B2-91E8-42E7-8157-5273EC8A6982}" srcOrd="0" destOrd="0" presId="urn:microsoft.com/office/officeart/2005/8/layout/radial4"/>
    <dgm:cxn modelId="{1F1CBE48-4C46-4A64-B57E-1BD9CB1F06BE}" type="presOf" srcId="{BDBCE853-AD1C-49C3-94A9-E97D7CBFA2D6}" destId="{FF3EE8D6-84BD-4753-8789-32544142DC8C}" srcOrd="0" destOrd="0" presId="urn:microsoft.com/office/officeart/2005/8/layout/radial4"/>
    <dgm:cxn modelId="{07B6816A-5A93-4D59-B656-D95853422FBC}" type="presOf" srcId="{0B3788DA-5316-4B97-99B6-A7378C87F13B}" destId="{18BC297A-34FF-4BE8-B194-AA139BE1C4C6}" srcOrd="0" destOrd="0" presId="urn:microsoft.com/office/officeart/2005/8/layout/radial4"/>
    <dgm:cxn modelId="{3151A86F-92E8-4AA2-B749-62965DF169CE}" type="presOf" srcId="{70913CFB-4F64-4C0E-8DC0-67E6E8D3D901}" destId="{318C2F65-6FAF-47E6-9E85-AA79CEDC1EFE}" srcOrd="0" destOrd="0" presId="urn:microsoft.com/office/officeart/2005/8/layout/radial4"/>
    <dgm:cxn modelId="{4A991E55-DA75-48D9-B976-BD695666AC2C}" srcId="{0D91E7BA-E699-4101-80E4-E8752930E0CA}" destId="{0B3788DA-5316-4B97-99B6-A7378C87F13B}" srcOrd="1" destOrd="0" parTransId="{D2301633-627C-4C63-A606-78201ECD43E9}" sibTransId="{614108D0-EA82-4613-9763-74F6CCB9807E}"/>
    <dgm:cxn modelId="{80704959-8787-4573-8349-0553150DC5D7}" srcId="{BDBCE853-AD1C-49C3-94A9-E97D7CBFA2D6}" destId="{0D91E7BA-E699-4101-80E4-E8752930E0CA}" srcOrd="0" destOrd="0" parTransId="{1D41FF6E-0C7F-4C14-BF9F-F32818E8E647}" sibTransId="{6124A719-BCB4-4712-A07D-18B5DA2C9F77}"/>
    <dgm:cxn modelId="{8E7CF17E-199E-4AA4-ABA9-9E29B663772F}" type="presOf" srcId="{E901A65D-5CAA-42D2-8AA0-476700327E5D}" destId="{B96C14AF-5983-4808-A19A-24CE261392EA}" srcOrd="0" destOrd="0" presId="urn:microsoft.com/office/officeart/2005/8/layout/radial4"/>
    <dgm:cxn modelId="{ABD1EB88-989D-452F-81FC-0989891A7B0B}" srcId="{0D91E7BA-E699-4101-80E4-E8752930E0CA}" destId="{E55DF8BE-2144-4804-B868-F71A3E065E8D}" srcOrd="5" destOrd="0" parTransId="{E901A65D-5CAA-42D2-8AA0-476700327E5D}" sibTransId="{8546B6B9-3082-4911-BE2A-BE85E8F9B4A7}"/>
    <dgm:cxn modelId="{08115F8D-D72F-46DA-9E45-76AFA788363C}" type="presOf" srcId="{21FF65DB-A94C-460B-8802-FEBBD5CAD960}" destId="{36F833D7-4526-44E0-A06D-BD40970787A7}" srcOrd="0" destOrd="0" presId="urn:microsoft.com/office/officeart/2005/8/layout/radial4"/>
    <dgm:cxn modelId="{21221D94-7863-427F-9C17-4050972B13FB}" type="presOf" srcId="{94E8466E-0699-4F10-A525-5E27953A921F}" destId="{FEE14ED8-C539-499A-A361-A2AA860025FF}" srcOrd="0" destOrd="0" presId="urn:microsoft.com/office/officeart/2005/8/layout/radial4"/>
    <dgm:cxn modelId="{598BB1B0-DFBC-4384-8A4A-A2A7A0784376}" srcId="{0D91E7BA-E699-4101-80E4-E8752930E0CA}" destId="{5A08CA81-0C54-41DC-8BF1-AE0EB8262A62}" srcOrd="3" destOrd="0" parTransId="{6EA22EEC-2E56-4A0B-B28B-31E01CF3A335}" sibTransId="{26AF11D4-2545-4516-ADBC-7A940CB1383C}"/>
    <dgm:cxn modelId="{1CEFC3B7-8A8A-4E54-A693-D37AB6BEC891}" type="presOf" srcId="{E2EBAEE5-C716-4982-8F58-553AC54B38CE}" destId="{8DDEB33B-81DD-493B-B5B2-C3EC5B38CB7D}" srcOrd="0" destOrd="0" presId="urn:microsoft.com/office/officeart/2005/8/layout/radial4"/>
    <dgm:cxn modelId="{1EEA0CCF-DDAE-4514-8833-2AD930CA3A78}" type="presOf" srcId="{0D91E7BA-E699-4101-80E4-E8752930E0CA}" destId="{4D327483-FEE4-4C51-A681-5A68033035E8}" srcOrd="0" destOrd="0" presId="urn:microsoft.com/office/officeart/2005/8/layout/radial4"/>
    <dgm:cxn modelId="{39FAC2E2-5D0B-4332-AF1F-32F1FA34375C}" srcId="{0D91E7BA-E699-4101-80E4-E8752930E0CA}" destId="{E2EBAEE5-C716-4982-8F58-553AC54B38CE}" srcOrd="6" destOrd="0" parTransId="{93FE107F-CF5C-492A-AD49-364004AC39AC}" sibTransId="{254EC7AF-7CA7-4AB0-BFE2-7828AC0F128C}"/>
    <dgm:cxn modelId="{E76753EA-A1F6-46EC-831C-C63935C8FD74}" srcId="{0D91E7BA-E699-4101-80E4-E8752930E0CA}" destId="{21FF65DB-A94C-460B-8802-FEBBD5CAD960}" srcOrd="2" destOrd="0" parTransId="{9B8D995A-C4B3-4A83-AC99-748511A05A19}" sibTransId="{A478CB02-55E8-42C4-B6CB-9A035F949EA9}"/>
    <dgm:cxn modelId="{B07E2DEF-9BF8-4004-9EA4-FEFCDCAAF0A8}" type="presOf" srcId="{9B8D995A-C4B3-4A83-AC99-748511A05A19}" destId="{DFFF0BCB-E654-4AD7-83F7-A88A278387E8}" srcOrd="0" destOrd="0" presId="urn:microsoft.com/office/officeart/2005/8/layout/radial4"/>
    <dgm:cxn modelId="{9D7AE044-0651-44B4-BC75-09DCFDF12A82}" type="presParOf" srcId="{FF3EE8D6-84BD-4753-8789-32544142DC8C}" destId="{4D327483-FEE4-4C51-A681-5A68033035E8}" srcOrd="0" destOrd="0" presId="urn:microsoft.com/office/officeart/2005/8/layout/radial4"/>
    <dgm:cxn modelId="{E1A7DA38-E313-4FB0-A336-4C513B9C48E4}" type="presParOf" srcId="{FF3EE8D6-84BD-4753-8789-32544142DC8C}" destId="{FEE14ED8-C539-499A-A361-A2AA860025FF}" srcOrd="1" destOrd="0" presId="urn:microsoft.com/office/officeart/2005/8/layout/radial4"/>
    <dgm:cxn modelId="{A15FE4E7-88D2-4EEA-8DDA-7B188F4B6C25}" type="presParOf" srcId="{FF3EE8D6-84BD-4753-8789-32544142DC8C}" destId="{318C2F65-6FAF-47E6-9E85-AA79CEDC1EFE}" srcOrd="2" destOrd="0" presId="urn:microsoft.com/office/officeart/2005/8/layout/radial4"/>
    <dgm:cxn modelId="{F23C3F62-D7A0-4069-9FB8-628C5B1A1A61}" type="presParOf" srcId="{FF3EE8D6-84BD-4753-8789-32544142DC8C}" destId="{7024171C-91D9-478F-8E78-D3C47A5A639D}" srcOrd="3" destOrd="0" presId="urn:microsoft.com/office/officeart/2005/8/layout/radial4"/>
    <dgm:cxn modelId="{DF245181-7D7E-4B7C-8903-61743378305E}" type="presParOf" srcId="{FF3EE8D6-84BD-4753-8789-32544142DC8C}" destId="{18BC297A-34FF-4BE8-B194-AA139BE1C4C6}" srcOrd="4" destOrd="0" presId="urn:microsoft.com/office/officeart/2005/8/layout/radial4"/>
    <dgm:cxn modelId="{3093EEE4-83BC-4A13-8B21-83C1623C5326}" type="presParOf" srcId="{FF3EE8D6-84BD-4753-8789-32544142DC8C}" destId="{DFFF0BCB-E654-4AD7-83F7-A88A278387E8}" srcOrd="5" destOrd="0" presId="urn:microsoft.com/office/officeart/2005/8/layout/radial4"/>
    <dgm:cxn modelId="{0B9B2D8F-44DD-4E46-8E0C-75BB80FD40FC}" type="presParOf" srcId="{FF3EE8D6-84BD-4753-8789-32544142DC8C}" destId="{36F833D7-4526-44E0-A06D-BD40970787A7}" srcOrd="6" destOrd="0" presId="urn:microsoft.com/office/officeart/2005/8/layout/radial4"/>
    <dgm:cxn modelId="{8A95F858-2A65-4FFB-9DC2-A37C570F33F9}" type="presParOf" srcId="{FF3EE8D6-84BD-4753-8789-32544142DC8C}" destId="{293579EE-1D4F-44E3-876D-198E57C09C61}" srcOrd="7" destOrd="0" presId="urn:microsoft.com/office/officeart/2005/8/layout/radial4"/>
    <dgm:cxn modelId="{FB07395C-5503-4C6E-A461-1F22DFA0D5F7}" type="presParOf" srcId="{FF3EE8D6-84BD-4753-8789-32544142DC8C}" destId="{7D1938B2-91E8-42E7-8157-5273EC8A6982}" srcOrd="8" destOrd="0" presId="urn:microsoft.com/office/officeart/2005/8/layout/radial4"/>
    <dgm:cxn modelId="{3A6C8046-7BE1-43B1-B688-A0291690C6E4}" type="presParOf" srcId="{FF3EE8D6-84BD-4753-8789-32544142DC8C}" destId="{D5993186-F3A8-4CF7-8994-D30A7221D85F}" srcOrd="9" destOrd="0" presId="urn:microsoft.com/office/officeart/2005/8/layout/radial4"/>
    <dgm:cxn modelId="{FB4DA607-9298-4A04-8C8F-6A5736C5B149}" type="presParOf" srcId="{FF3EE8D6-84BD-4753-8789-32544142DC8C}" destId="{971CB1DC-6B6A-4A95-80CD-AA17132B689F}" srcOrd="10" destOrd="0" presId="urn:microsoft.com/office/officeart/2005/8/layout/radial4"/>
    <dgm:cxn modelId="{087F1832-03BB-45D4-A6B1-C45F363567B9}" type="presParOf" srcId="{FF3EE8D6-84BD-4753-8789-32544142DC8C}" destId="{B96C14AF-5983-4808-A19A-24CE261392EA}" srcOrd="11" destOrd="0" presId="urn:microsoft.com/office/officeart/2005/8/layout/radial4"/>
    <dgm:cxn modelId="{7556E0E6-256D-4E25-8EAA-E5EF13E868F3}" type="presParOf" srcId="{FF3EE8D6-84BD-4753-8789-32544142DC8C}" destId="{C4B887AE-65B1-4B0B-9D22-7D43C25DEB5C}" srcOrd="12" destOrd="0" presId="urn:microsoft.com/office/officeart/2005/8/layout/radial4"/>
    <dgm:cxn modelId="{1D12004D-A7F6-4664-8A00-D977EF551DEE}" type="presParOf" srcId="{FF3EE8D6-84BD-4753-8789-32544142DC8C}" destId="{5136959A-B9F6-4556-B0EF-E1E77FE70A1D}" srcOrd="13" destOrd="0" presId="urn:microsoft.com/office/officeart/2005/8/layout/radial4"/>
    <dgm:cxn modelId="{C113130D-55EA-43E5-B57A-03CD01C03D10}" type="presParOf" srcId="{FF3EE8D6-84BD-4753-8789-32544142DC8C}" destId="{8DDEB33B-81DD-493B-B5B2-C3EC5B38CB7D}"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1AC7B-AE84-47F7-BBA5-0483A23C17D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56DE7462-63A2-4567-BFF1-847A53354E79}">
      <dgm:prSet phldrT="[Text]"/>
      <dgm:spPr/>
      <dgm:t>
        <a:bodyPr/>
        <a:lstStyle/>
        <a:p>
          <a:r>
            <a:rPr lang="en-US" dirty="0"/>
            <a:t>Mentee</a:t>
          </a:r>
        </a:p>
      </dgm:t>
    </dgm:pt>
    <dgm:pt modelId="{DCFD0A0A-2782-43C8-AFDE-B505476F2FC9}" type="parTrans" cxnId="{355BDF97-B347-440C-B8E3-DD343925B39E}">
      <dgm:prSet/>
      <dgm:spPr/>
      <dgm:t>
        <a:bodyPr/>
        <a:lstStyle/>
        <a:p>
          <a:endParaRPr lang="en-US"/>
        </a:p>
      </dgm:t>
    </dgm:pt>
    <dgm:pt modelId="{F178D46F-4918-46E7-9E8C-E3B22D09BF1D}" type="sibTrans" cxnId="{355BDF97-B347-440C-B8E3-DD343925B39E}">
      <dgm:prSet/>
      <dgm:spPr/>
      <dgm:t>
        <a:bodyPr/>
        <a:lstStyle/>
        <a:p>
          <a:endParaRPr lang="en-US"/>
        </a:p>
      </dgm:t>
    </dgm:pt>
    <dgm:pt modelId="{3096375F-E30E-41B2-9743-6124AD5B73A7}">
      <dgm:prSet phldrT="[Text]"/>
      <dgm:spPr/>
      <dgm:t>
        <a:bodyPr/>
        <a:lstStyle/>
        <a:p>
          <a:r>
            <a:rPr lang="en-US" dirty="0"/>
            <a:t>Listening Skills</a:t>
          </a:r>
        </a:p>
      </dgm:t>
    </dgm:pt>
    <dgm:pt modelId="{C72CE94F-0EE8-40BB-B6A8-3279616D0764}" type="parTrans" cxnId="{653D75AA-9902-4101-B594-72712229FE40}">
      <dgm:prSet/>
      <dgm:spPr/>
      <dgm:t>
        <a:bodyPr/>
        <a:lstStyle/>
        <a:p>
          <a:endParaRPr lang="en-US"/>
        </a:p>
      </dgm:t>
    </dgm:pt>
    <dgm:pt modelId="{F1F27E54-4840-4FC5-A257-EBEB013CF8BE}" type="sibTrans" cxnId="{653D75AA-9902-4101-B594-72712229FE40}">
      <dgm:prSet/>
      <dgm:spPr/>
      <dgm:t>
        <a:bodyPr/>
        <a:lstStyle/>
        <a:p>
          <a:endParaRPr lang="en-US"/>
        </a:p>
      </dgm:t>
    </dgm:pt>
    <dgm:pt modelId="{52778C14-F159-4664-9CE3-DDB2767B0F26}">
      <dgm:prSet phldrT="[Text]"/>
      <dgm:spPr/>
      <dgm:t>
        <a:bodyPr/>
        <a:lstStyle/>
        <a:p>
          <a:r>
            <a:rPr lang="en-US" dirty="0"/>
            <a:t>Positive Attitude</a:t>
          </a:r>
        </a:p>
      </dgm:t>
    </dgm:pt>
    <dgm:pt modelId="{F6CBE7AC-CDE8-4F58-955B-AED76C475C72}" type="parTrans" cxnId="{4DF88B04-708D-4250-9822-DE078C46E433}">
      <dgm:prSet/>
      <dgm:spPr/>
      <dgm:t>
        <a:bodyPr/>
        <a:lstStyle/>
        <a:p>
          <a:endParaRPr lang="en-US"/>
        </a:p>
      </dgm:t>
    </dgm:pt>
    <dgm:pt modelId="{890F574D-D33E-48B2-A3DD-0C0A0ECC3D99}" type="sibTrans" cxnId="{4DF88B04-708D-4250-9822-DE078C46E433}">
      <dgm:prSet/>
      <dgm:spPr/>
      <dgm:t>
        <a:bodyPr/>
        <a:lstStyle/>
        <a:p>
          <a:endParaRPr lang="en-US"/>
        </a:p>
      </dgm:t>
    </dgm:pt>
    <dgm:pt modelId="{4B27A910-3C71-467C-A14D-3B87C7D7147F}">
      <dgm:prSet phldrT="[Text]"/>
      <dgm:spPr/>
      <dgm:t>
        <a:bodyPr/>
        <a:lstStyle/>
        <a:p>
          <a:r>
            <a:rPr lang="en-US" dirty="0"/>
            <a:t>Motivation</a:t>
          </a:r>
        </a:p>
      </dgm:t>
    </dgm:pt>
    <dgm:pt modelId="{2537219B-89F2-4889-B9BD-A40E2C692F3B}" type="parTrans" cxnId="{C2456337-677B-450D-BD7D-4431683B4CF9}">
      <dgm:prSet/>
      <dgm:spPr/>
      <dgm:t>
        <a:bodyPr/>
        <a:lstStyle/>
        <a:p>
          <a:endParaRPr lang="en-US"/>
        </a:p>
      </dgm:t>
    </dgm:pt>
    <dgm:pt modelId="{390F2C02-24EB-409D-81E6-52D6CCED282A}" type="sibTrans" cxnId="{C2456337-677B-450D-BD7D-4431683B4CF9}">
      <dgm:prSet/>
      <dgm:spPr/>
      <dgm:t>
        <a:bodyPr/>
        <a:lstStyle/>
        <a:p>
          <a:endParaRPr lang="en-US"/>
        </a:p>
      </dgm:t>
    </dgm:pt>
    <dgm:pt modelId="{A6135406-AED0-4E09-AC94-437AF9ACC8D6}">
      <dgm:prSet phldrT="[Text]"/>
      <dgm:spPr/>
      <dgm:t>
        <a:bodyPr/>
        <a:lstStyle/>
        <a:p>
          <a:r>
            <a:rPr lang="en-US" dirty="0"/>
            <a:t>Eagerness       to               Learn</a:t>
          </a:r>
        </a:p>
      </dgm:t>
    </dgm:pt>
    <dgm:pt modelId="{11B2B0AF-4A19-4919-B337-BB43AE99F630}" type="parTrans" cxnId="{7E696BA3-2FC3-428C-BEF5-8AB0AB9F2241}">
      <dgm:prSet/>
      <dgm:spPr/>
      <dgm:t>
        <a:bodyPr/>
        <a:lstStyle/>
        <a:p>
          <a:endParaRPr lang="en-US"/>
        </a:p>
      </dgm:t>
    </dgm:pt>
    <dgm:pt modelId="{6C024C70-A76A-4E32-A2F5-65BF00C91C2C}" type="sibTrans" cxnId="{7E696BA3-2FC3-428C-BEF5-8AB0AB9F2241}">
      <dgm:prSet/>
      <dgm:spPr/>
      <dgm:t>
        <a:bodyPr/>
        <a:lstStyle/>
        <a:p>
          <a:endParaRPr lang="en-US"/>
        </a:p>
      </dgm:t>
    </dgm:pt>
    <dgm:pt modelId="{4B423183-185F-4EED-964D-6138AC3AD7B5}">
      <dgm:prSet phldrT="[Text]"/>
      <dgm:spPr/>
      <dgm:t>
        <a:bodyPr/>
        <a:lstStyle/>
        <a:p>
          <a:r>
            <a:rPr lang="en-US" dirty="0"/>
            <a:t>Respect</a:t>
          </a:r>
        </a:p>
      </dgm:t>
    </dgm:pt>
    <dgm:pt modelId="{C68818FA-1905-4378-813B-06A993F305DF}" type="parTrans" cxnId="{5D2B47C4-F5CD-4002-B512-DF7A2C010FA1}">
      <dgm:prSet/>
      <dgm:spPr/>
      <dgm:t>
        <a:bodyPr/>
        <a:lstStyle/>
        <a:p>
          <a:endParaRPr lang="en-US"/>
        </a:p>
      </dgm:t>
    </dgm:pt>
    <dgm:pt modelId="{7A1371C0-2EA3-4AC3-815F-3DD56755EF90}" type="sibTrans" cxnId="{5D2B47C4-F5CD-4002-B512-DF7A2C010FA1}">
      <dgm:prSet/>
      <dgm:spPr/>
      <dgm:t>
        <a:bodyPr/>
        <a:lstStyle/>
        <a:p>
          <a:endParaRPr lang="en-US"/>
        </a:p>
      </dgm:t>
    </dgm:pt>
    <dgm:pt modelId="{AF2C0703-FBAC-4A2C-8EAC-DE6211E64FAA}">
      <dgm:prSet phldrT="[Text]"/>
      <dgm:spPr/>
      <dgm:t>
        <a:bodyPr/>
        <a:lstStyle/>
        <a:p>
          <a:r>
            <a:rPr lang="en-US" dirty="0"/>
            <a:t>Communication Skills</a:t>
          </a:r>
        </a:p>
      </dgm:t>
    </dgm:pt>
    <dgm:pt modelId="{79E06EF4-939C-4B25-80F6-FDA11795188A}" type="parTrans" cxnId="{934B54E1-B785-4205-BCF8-6531B78455EA}">
      <dgm:prSet/>
      <dgm:spPr/>
      <dgm:t>
        <a:bodyPr/>
        <a:lstStyle/>
        <a:p>
          <a:endParaRPr lang="en-US"/>
        </a:p>
      </dgm:t>
    </dgm:pt>
    <dgm:pt modelId="{3B010D46-4D20-4243-96B1-7998DAE34F5B}" type="sibTrans" cxnId="{934B54E1-B785-4205-BCF8-6531B78455EA}">
      <dgm:prSet/>
      <dgm:spPr/>
      <dgm:t>
        <a:bodyPr/>
        <a:lstStyle/>
        <a:p>
          <a:endParaRPr lang="en-US"/>
        </a:p>
      </dgm:t>
    </dgm:pt>
    <dgm:pt modelId="{88B9DC7C-FFEB-4AB9-A1BB-7DA67B643CB0}">
      <dgm:prSet phldrT="[Text]"/>
      <dgm:spPr/>
      <dgm:t>
        <a:bodyPr/>
        <a:lstStyle/>
        <a:p>
          <a:r>
            <a:rPr lang="en-US" dirty="0"/>
            <a:t>Time Management </a:t>
          </a:r>
        </a:p>
      </dgm:t>
    </dgm:pt>
    <dgm:pt modelId="{502CCD82-D67C-46C5-85EA-E05A5BB455DD}" type="parTrans" cxnId="{F1F1F4F8-8268-4F46-907F-B28044169543}">
      <dgm:prSet/>
      <dgm:spPr/>
      <dgm:t>
        <a:bodyPr/>
        <a:lstStyle/>
        <a:p>
          <a:endParaRPr lang="en-US"/>
        </a:p>
      </dgm:t>
    </dgm:pt>
    <dgm:pt modelId="{96D6D092-EF02-4DD3-B5B6-6E482A25D9E6}" type="sibTrans" cxnId="{F1F1F4F8-8268-4F46-907F-B28044169543}">
      <dgm:prSet/>
      <dgm:spPr/>
      <dgm:t>
        <a:bodyPr/>
        <a:lstStyle/>
        <a:p>
          <a:endParaRPr lang="en-US"/>
        </a:p>
      </dgm:t>
    </dgm:pt>
    <dgm:pt modelId="{92567DFB-B63F-4C4E-8301-27F583113F22}" type="pres">
      <dgm:prSet presAssocID="{C8E1AC7B-AE84-47F7-BBA5-0483A23C17D1}" presName="cycle" presStyleCnt="0">
        <dgm:presLayoutVars>
          <dgm:chMax val="1"/>
          <dgm:dir/>
          <dgm:animLvl val="ctr"/>
          <dgm:resizeHandles val="exact"/>
        </dgm:presLayoutVars>
      </dgm:prSet>
      <dgm:spPr/>
    </dgm:pt>
    <dgm:pt modelId="{8CBFA10E-7EDF-48C5-8B2C-7403B0D6F63F}" type="pres">
      <dgm:prSet presAssocID="{56DE7462-63A2-4567-BFF1-847A53354E79}" presName="centerShape" presStyleLbl="node0" presStyleIdx="0" presStyleCnt="1"/>
      <dgm:spPr/>
    </dgm:pt>
    <dgm:pt modelId="{F05563B1-24ED-45B9-9B29-43A732AA212C}" type="pres">
      <dgm:prSet presAssocID="{C72CE94F-0EE8-40BB-B6A8-3279616D0764}" presName="parTrans" presStyleLbl="bgSibTrans2D1" presStyleIdx="0" presStyleCnt="7"/>
      <dgm:spPr/>
    </dgm:pt>
    <dgm:pt modelId="{A029BEFE-C80B-4D6B-944D-89949BBDCA32}" type="pres">
      <dgm:prSet presAssocID="{3096375F-E30E-41B2-9743-6124AD5B73A7}" presName="node" presStyleLbl="node1" presStyleIdx="0" presStyleCnt="7">
        <dgm:presLayoutVars>
          <dgm:bulletEnabled val="1"/>
        </dgm:presLayoutVars>
      </dgm:prSet>
      <dgm:spPr/>
    </dgm:pt>
    <dgm:pt modelId="{9C27F258-28C5-4F40-89F6-C9C49E08ED5A}" type="pres">
      <dgm:prSet presAssocID="{F6CBE7AC-CDE8-4F58-955B-AED76C475C72}" presName="parTrans" presStyleLbl="bgSibTrans2D1" presStyleIdx="1" presStyleCnt="7"/>
      <dgm:spPr/>
    </dgm:pt>
    <dgm:pt modelId="{A84071D4-EDBF-4508-ADEC-20FEF82D8CAC}" type="pres">
      <dgm:prSet presAssocID="{52778C14-F159-4664-9CE3-DDB2767B0F26}" presName="node" presStyleLbl="node1" presStyleIdx="1" presStyleCnt="7">
        <dgm:presLayoutVars>
          <dgm:bulletEnabled val="1"/>
        </dgm:presLayoutVars>
      </dgm:prSet>
      <dgm:spPr/>
    </dgm:pt>
    <dgm:pt modelId="{C1177008-D14A-4D79-93C1-42812173D7C0}" type="pres">
      <dgm:prSet presAssocID="{2537219B-89F2-4889-B9BD-A40E2C692F3B}" presName="parTrans" presStyleLbl="bgSibTrans2D1" presStyleIdx="2" presStyleCnt="7"/>
      <dgm:spPr/>
    </dgm:pt>
    <dgm:pt modelId="{69A2CEA0-DE77-42F4-897B-3D34E84FF4C0}" type="pres">
      <dgm:prSet presAssocID="{4B27A910-3C71-467C-A14D-3B87C7D7147F}" presName="node" presStyleLbl="node1" presStyleIdx="2" presStyleCnt="7">
        <dgm:presLayoutVars>
          <dgm:bulletEnabled val="1"/>
        </dgm:presLayoutVars>
      </dgm:prSet>
      <dgm:spPr/>
    </dgm:pt>
    <dgm:pt modelId="{BD4EAD59-CEB8-4820-B281-B9A9877D70C5}" type="pres">
      <dgm:prSet presAssocID="{11B2B0AF-4A19-4919-B337-BB43AE99F630}" presName="parTrans" presStyleLbl="bgSibTrans2D1" presStyleIdx="3" presStyleCnt="7"/>
      <dgm:spPr/>
    </dgm:pt>
    <dgm:pt modelId="{24B623D1-BC2E-40B3-96CE-75A7E60A0D5B}" type="pres">
      <dgm:prSet presAssocID="{A6135406-AED0-4E09-AC94-437AF9ACC8D6}" presName="node" presStyleLbl="node1" presStyleIdx="3" presStyleCnt="7">
        <dgm:presLayoutVars>
          <dgm:bulletEnabled val="1"/>
        </dgm:presLayoutVars>
      </dgm:prSet>
      <dgm:spPr/>
    </dgm:pt>
    <dgm:pt modelId="{40779978-D59D-4939-A777-30B68ED2EA94}" type="pres">
      <dgm:prSet presAssocID="{C68818FA-1905-4378-813B-06A993F305DF}" presName="parTrans" presStyleLbl="bgSibTrans2D1" presStyleIdx="4" presStyleCnt="7"/>
      <dgm:spPr/>
    </dgm:pt>
    <dgm:pt modelId="{A7B9E379-5266-4D84-A8EE-5E63E55537AF}" type="pres">
      <dgm:prSet presAssocID="{4B423183-185F-4EED-964D-6138AC3AD7B5}" presName="node" presStyleLbl="node1" presStyleIdx="4" presStyleCnt="7">
        <dgm:presLayoutVars>
          <dgm:bulletEnabled val="1"/>
        </dgm:presLayoutVars>
      </dgm:prSet>
      <dgm:spPr/>
    </dgm:pt>
    <dgm:pt modelId="{5FB9C64E-A997-4673-8D4B-C309B7BAC9AF}" type="pres">
      <dgm:prSet presAssocID="{79E06EF4-939C-4B25-80F6-FDA11795188A}" presName="parTrans" presStyleLbl="bgSibTrans2D1" presStyleIdx="5" presStyleCnt="7"/>
      <dgm:spPr/>
    </dgm:pt>
    <dgm:pt modelId="{1753E190-35BF-4E4D-AD5F-436D4A12D1E2}" type="pres">
      <dgm:prSet presAssocID="{AF2C0703-FBAC-4A2C-8EAC-DE6211E64FAA}" presName="node" presStyleLbl="node1" presStyleIdx="5" presStyleCnt="7">
        <dgm:presLayoutVars>
          <dgm:bulletEnabled val="1"/>
        </dgm:presLayoutVars>
      </dgm:prSet>
      <dgm:spPr/>
    </dgm:pt>
    <dgm:pt modelId="{319A450F-876F-4ED8-B55B-B49779A0F946}" type="pres">
      <dgm:prSet presAssocID="{502CCD82-D67C-46C5-85EA-E05A5BB455DD}" presName="parTrans" presStyleLbl="bgSibTrans2D1" presStyleIdx="6" presStyleCnt="7"/>
      <dgm:spPr/>
    </dgm:pt>
    <dgm:pt modelId="{0425328D-D1E4-456A-9EB5-98DA582B45C3}" type="pres">
      <dgm:prSet presAssocID="{88B9DC7C-FFEB-4AB9-A1BB-7DA67B643CB0}" presName="node" presStyleLbl="node1" presStyleIdx="6" presStyleCnt="7">
        <dgm:presLayoutVars>
          <dgm:bulletEnabled val="1"/>
        </dgm:presLayoutVars>
      </dgm:prSet>
      <dgm:spPr/>
    </dgm:pt>
  </dgm:ptLst>
  <dgm:cxnLst>
    <dgm:cxn modelId="{4DF88B04-708D-4250-9822-DE078C46E433}" srcId="{56DE7462-63A2-4567-BFF1-847A53354E79}" destId="{52778C14-F159-4664-9CE3-DDB2767B0F26}" srcOrd="1" destOrd="0" parTransId="{F6CBE7AC-CDE8-4F58-955B-AED76C475C72}" sibTransId="{890F574D-D33E-48B2-A3DD-0C0A0ECC3D99}"/>
    <dgm:cxn modelId="{4A769731-DBF4-4C4D-99ED-52CE61DFE02A}" type="presOf" srcId="{AF2C0703-FBAC-4A2C-8EAC-DE6211E64FAA}" destId="{1753E190-35BF-4E4D-AD5F-436D4A12D1E2}" srcOrd="0" destOrd="0" presId="urn:microsoft.com/office/officeart/2005/8/layout/radial4"/>
    <dgm:cxn modelId="{C2456337-677B-450D-BD7D-4431683B4CF9}" srcId="{56DE7462-63A2-4567-BFF1-847A53354E79}" destId="{4B27A910-3C71-467C-A14D-3B87C7D7147F}" srcOrd="2" destOrd="0" parTransId="{2537219B-89F2-4889-B9BD-A40E2C692F3B}" sibTransId="{390F2C02-24EB-409D-81E6-52D6CCED282A}"/>
    <dgm:cxn modelId="{E161B347-84A6-4DD9-ABD2-FE2D008AB493}" type="presOf" srcId="{2537219B-89F2-4889-B9BD-A40E2C692F3B}" destId="{C1177008-D14A-4D79-93C1-42812173D7C0}" srcOrd="0" destOrd="0" presId="urn:microsoft.com/office/officeart/2005/8/layout/radial4"/>
    <dgm:cxn modelId="{FF687E4D-9442-449B-B48C-CE0E34443BC0}" type="presOf" srcId="{79E06EF4-939C-4B25-80F6-FDA11795188A}" destId="{5FB9C64E-A997-4673-8D4B-C309B7BAC9AF}" srcOrd="0" destOrd="0" presId="urn:microsoft.com/office/officeart/2005/8/layout/radial4"/>
    <dgm:cxn modelId="{6B61CD4F-A28C-4409-810C-BB20D67E1E07}" type="presOf" srcId="{C68818FA-1905-4378-813B-06A993F305DF}" destId="{40779978-D59D-4939-A777-30B68ED2EA94}" srcOrd="0" destOrd="0" presId="urn:microsoft.com/office/officeart/2005/8/layout/radial4"/>
    <dgm:cxn modelId="{BA81A256-7502-4FBD-BA97-054634182D57}" type="presOf" srcId="{3096375F-E30E-41B2-9743-6124AD5B73A7}" destId="{A029BEFE-C80B-4D6B-944D-89949BBDCA32}" srcOrd="0" destOrd="0" presId="urn:microsoft.com/office/officeart/2005/8/layout/radial4"/>
    <dgm:cxn modelId="{2A0C0078-6DB2-4650-9BBE-A8BFDAFE029D}" type="presOf" srcId="{11B2B0AF-4A19-4919-B337-BB43AE99F630}" destId="{BD4EAD59-CEB8-4820-B281-B9A9877D70C5}" srcOrd="0" destOrd="0" presId="urn:microsoft.com/office/officeart/2005/8/layout/radial4"/>
    <dgm:cxn modelId="{142E8A93-F5F2-4629-852A-6DBEACC139DE}" type="presOf" srcId="{F6CBE7AC-CDE8-4F58-955B-AED76C475C72}" destId="{9C27F258-28C5-4F40-89F6-C9C49E08ED5A}" srcOrd="0" destOrd="0" presId="urn:microsoft.com/office/officeart/2005/8/layout/radial4"/>
    <dgm:cxn modelId="{355BDF97-B347-440C-B8E3-DD343925B39E}" srcId="{C8E1AC7B-AE84-47F7-BBA5-0483A23C17D1}" destId="{56DE7462-63A2-4567-BFF1-847A53354E79}" srcOrd="0" destOrd="0" parTransId="{DCFD0A0A-2782-43C8-AFDE-B505476F2FC9}" sibTransId="{F178D46F-4918-46E7-9E8C-E3B22D09BF1D}"/>
    <dgm:cxn modelId="{7E696BA3-2FC3-428C-BEF5-8AB0AB9F2241}" srcId="{56DE7462-63A2-4567-BFF1-847A53354E79}" destId="{A6135406-AED0-4E09-AC94-437AF9ACC8D6}" srcOrd="3" destOrd="0" parTransId="{11B2B0AF-4A19-4919-B337-BB43AE99F630}" sibTransId="{6C024C70-A76A-4E32-A2F5-65BF00C91C2C}"/>
    <dgm:cxn modelId="{653D75AA-9902-4101-B594-72712229FE40}" srcId="{56DE7462-63A2-4567-BFF1-847A53354E79}" destId="{3096375F-E30E-41B2-9743-6124AD5B73A7}" srcOrd="0" destOrd="0" parTransId="{C72CE94F-0EE8-40BB-B6A8-3279616D0764}" sibTransId="{F1F27E54-4840-4FC5-A257-EBEB013CF8BE}"/>
    <dgm:cxn modelId="{37DC59B1-0C26-40E4-839D-B8D110CA8DB0}" type="presOf" srcId="{52778C14-F159-4664-9CE3-DDB2767B0F26}" destId="{A84071D4-EDBF-4508-ADEC-20FEF82D8CAC}" srcOrd="0" destOrd="0" presId="urn:microsoft.com/office/officeart/2005/8/layout/radial4"/>
    <dgm:cxn modelId="{5D2B47C4-F5CD-4002-B512-DF7A2C010FA1}" srcId="{56DE7462-63A2-4567-BFF1-847A53354E79}" destId="{4B423183-185F-4EED-964D-6138AC3AD7B5}" srcOrd="4" destOrd="0" parTransId="{C68818FA-1905-4378-813B-06A993F305DF}" sibTransId="{7A1371C0-2EA3-4AC3-815F-3DD56755EF90}"/>
    <dgm:cxn modelId="{610A80CF-DCA2-4B34-886F-7B858E1C257D}" type="presOf" srcId="{4B27A910-3C71-467C-A14D-3B87C7D7147F}" destId="{69A2CEA0-DE77-42F4-897B-3D34E84FF4C0}" srcOrd="0" destOrd="0" presId="urn:microsoft.com/office/officeart/2005/8/layout/radial4"/>
    <dgm:cxn modelId="{351AD9D1-E0AA-4644-AFA3-74E2B6D4F629}" type="presOf" srcId="{56DE7462-63A2-4567-BFF1-847A53354E79}" destId="{8CBFA10E-7EDF-48C5-8B2C-7403B0D6F63F}" srcOrd="0" destOrd="0" presId="urn:microsoft.com/office/officeart/2005/8/layout/radial4"/>
    <dgm:cxn modelId="{21B16CD4-19DB-478A-9A2F-9E6212FEEF53}" type="presOf" srcId="{88B9DC7C-FFEB-4AB9-A1BB-7DA67B643CB0}" destId="{0425328D-D1E4-456A-9EB5-98DA582B45C3}" srcOrd="0" destOrd="0" presId="urn:microsoft.com/office/officeart/2005/8/layout/radial4"/>
    <dgm:cxn modelId="{447A75D9-BA59-4220-85AA-2BCFD9DA7B13}" type="presOf" srcId="{C72CE94F-0EE8-40BB-B6A8-3279616D0764}" destId="{F05563B1-24ED-45B9-9B29-43A732AA212C}" srcOrd="0" destOrd="0" presId="urn:microsoft.com/office/officeart/2005/8/layout/radial4"/>
    <dgm:cxn modelId="{934B54E1-B785-4205-BCF8-6531B78455EA}" srcId="{56DE7462-63A2-4567-BFF1-847A53354E79}" destId="{AF2C0703-FBAC-4A2C-8EAC-DE6211E64FAA}" srcOrd="5" destOrd="0" parTransId="{79E06EF4-939C-4B25-80F6-FDA11795188A}" sibTransId="{3B010D46-4D20-4243-96B1-7998DAE34F5B}"/>
    <dgm:cxn modelId="{24DAF7E1-07D0-4603-A6F9-CF02952FBB45}" type="presOf" srcId="{4B423183-185F-4EED-964D-6138AC3AD7B5}" destId="{A7B9E379-5266-4D84-A8EE-5E63E55537AF}" srcOrd="0" destOrd="0" presId="urn:microsoft.com/office/officeart/2005/8/layout/radial4"/>
    <dgm:cxn modelId="{FBCBACE4-EC04-41EE-9B3F-8FB960DE115D}" type="presOf" srcId="{502CCD82-D67C-46C5-85EA-E05A5BB455DD}" destId="{319A450F-876F-4ED8-B55B-B49779A0F946}" srcOrd="0" destOrd="0" presId="urn:microsoft.com/office/officeart/2005/8/layout/radial4"/>
    <dgm:cxn modelId="{20CDD3EE-9C9E-4804-AC32-A1EFE2DB23A2}" type="presOf" srcId="{A6135406-AED0-4E09-AC94-437AF9ACC8D6}" destId="{24B623D1-BC2E-40B3-96CE-75A7E60A0D5B}" srcOrd="0" destOrd="0" presId="urn:microsoft.com/office/officeart/2005/8/layout/radial4"/>
    <dgm:cxn modelId="{F1F1F4F8-8268-4F46-907F-B28044169543}" srcId="{56DE7462-63A2-4567-BFF1-847A53354E79}" destId="{88B9DC7C-FFEB-4AB9-A1BB-7DA67B643CB0}" srcOrd="6" destOrd="0" parTransId="{502CCD82-D67C-46C5-85EA-E05A5BB455DD}" sibTransId="{96D6D092-EF02-4DD3-B5B6-6E482A25D9E6}"/>
    <dgm:cxn modelId="{0C5523FC-CFD8-420E-9152-79C27459D925}" type="presOf" srcId="{C8E1AC7B-AE84-47F7-BBA5-0483A23C17D1}" destId="{92567DFB-B63F-4C4E-8301-27F583113F22}" srcOrd="0" destOrd="0" presId="urn:microsoft.com/office/officeart/2005/8/layout/radial4"/>
    <dgm:cxn modelId="{BA08F635-09EC-49FC-977C-F4A77244FDFA}" type="presParOf" srcId="{92567DFB-B63F-4C4E-8301-27F583113F22}" destId="{8CBFA10E-7EDF-48C5-8B2C-7403B0D6F63F}" srcOrd="0" destOrd="0" presId="urn:microsoft.com/office/officeart/2005/8/layout/radial4"/>
    <dgm:cxn modelId="{BA8CF4EC-EEE6-4F63-BAC7-6442BBA791B1}" type="presParOf" srcId="{92567DFB-B63F-4C4E-8301-27F583113F22}" destId="{F05563B1-24ED-45B9-9B29-43A732AA212C}" srcOrd="1" destOrd="0" presId="urn:microsoft.com/office/officeart/2005/8/layout/radial4"/>
    <dgm:cxn modelId="{24B1C788-77C8-4E14-A699-1AA39F5EFEEF}" type="presParOf" srcId="{92567DFB-B63F-4C4E-8301-27F583113F22}" destId="{A029BEFE-C80B-4D6B-944D-89949BBDCA32}" srcOrd="2" destOrd="0" presId="urn:microsoft.com/office/officeart/2005/8/layout/radial4"/>
    <dgm:cxn modelId="{7CFEE626-2565-4404-897C-2ABD7BF34B3C}" type="presParOf" srcId="{92567DFB-B63F-4C4E-8301-27F583113F22}" destId="{9C27F258-28C5-4F40-89F6-C9C49E08ED5A}" srcOrd="3" destOrd="0" presId="urn:microsoft.com/office/officeart/2005/8/layout/radial4"/>
    <dgm:cxn modelId="{9DCD96E2-35C2-4D8A-BC68-A4C176E8266E}" type="presParOf" srcId="{92567DFB-B63F-4C4E-8301-27F583113F22}" destId="{A84071D4-EDBF-4508-ADEC-20FEF82D8CAC}" srcOrd="4" destOrd="0" presId="urn:microsoft.com/office/officeart/2005/8/layout/radial4"/>
    <dgm:cxn modelId="{A019DD28-A8D3-4DB2-92A0-9DE2C99812F2}" type="presParOf" srcId="{92567DFB-B63F-4C4E-8301-27F583113F22}" destId="{C1177008-D14A-4D79-93C1-42812173D7C0}" srcOrd="5" destOrd="0" presId="urn:microsoft.com/office/officeart/2005/8/layout/radial4"/>
    <dgm:cxn modelId="{5D6E0FAC-18D5-4809-A55E-28B8002B1550}" type="presParOf" srcId="{92567DFB-B63F-4C4E-8301-27F583113F22}" destId="{69A2CEA0-DE77-42F4-897B-3D34E84FF4C0}" srcOrd="6" destOrd="0" presId="urn:microsoft.com/office/officeart/2005/8/layout/radial4"/>
    <dgm:cxn modelId="{8FD5BAC6-B3E2-49E2-83FD-E3A5B38BEDD9}" type="presParOf" srcId="{92567DFB-B63F-4C4E-8301-27F583113F22}" destId="{BD4EAD59-CEB8-4820-B281-B9A9877D70C5}" srcOrd="7" destOrd="0" presId="urn:microsoft.com/office/officeart/2005/8/layout/radial4"/>
    <dgm:cxn modelId="{51146572-20F3-404F-A76D-A14813D7E1BA}" type="presParOf" srcId="{92567DFB-B63F-4C4E-8301-27F583113F22}" destId="{24B623D1-BC2E-40B3-96CE-75A7E60A0D5B}" srcOrd="8" destOrd="0" presId="urn:microsoft.com/office/officeart/2005/8/layout/radial4"/>
    <dgm:cxn modelId="{5817B602-1B34-454F-A82C-9337810F8D46}" type="presParOf" srcId="{92567DFB-B63F-4C4E-8301-27F583113F22}" destId="{40779978-D59D-4939-A777-30B68ED2EA94}" srcOrd="9" destOrd="0" presId="urn:microsoft.com/office/officeart/2005/8/layout/radial4"/>
    <dgm:cxn modelId="{848EFC92-28E3-49EB-99E0-AD77BED46360}" type="presParOf" srcId="{92567DFB-B63F-4C4E-8301-27F583113F22}" destId="{A7B9E379-5266-4D84-A8EE-5E63E55537AF}" srcOrd="10" destOrd="0" presId="urn:microsoft.com/office/officeart/2005/8/layout/radial4"/>
    <dgm:cxn modelId="{A3B9D1AB-DF53-4264-A8CC-260B86FA6349}" type="presParOf" srcId="{92567DFB-B63F-4C4E-8301-27F583113F22}" destId="{5FB9C64E-A997-4673-8D4B-C309B7BAC9AF}" srcOrd="11" destOrd="0" presId="urn:microsoft.com/office/officeart/2005/8/layout/radial4"/>
    <dgm:cxn modelId="{A4F08A09-6A1F-4D61-B309-80F22ADCEF9A}" type="presParOf" srcId="{92567DFB-B63F-4C4E-8301-27F583113F22}" destId="{1753E190-35BF-4E4D-AD5F-436D4A12D1E2}" srcOrd="12" destOrd="0" presId="urn:microsoft.com/office/officeart/2005/8/layout/radial4"/>
    <dgm:cxn modelId="{B8AF4A5C-EA79-4B5F-B1B7-34921B39F042}" type="presParOf" srcId="{92567DFB-B63F-4C4E-8301-27F583113F22}" destId="{319A450F-876F-4ED8-B55B-B49779A0F946}" srcOrd="13" destOrd="0" presId="urn:microsoft.com/office/officeart/2005/8/layout/radial4"/>
    <dgm:cxn modelId="{29A248B1-E3DE-4ACB-BE18-BB89D1DADD30}" type="presParOf" srcId="{92567DFB-B63F-4C4E-8301-27F583113F22}" destId="{0425328D-D1E4-456A-9EB5-98DA582B45C3}"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27483-FEE4-4C51-A681-5A68033035E8}">
      <dsp:nvSpPr>
        <dsp:cNvPr id="0" name=""/>
        <dsp:cNvSpPr/>
      </dsp:nvSpPr>
      <dsp:spPr>
        <a:xfrm>
          <a:off x="3192836" y="2981523"/>
          <a:ext cx="2059827" cy="2059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Mentor</a:t>
          </a:r>
        </a:p>
      </dsp:txBody>
      <dsp:txXfrm>
        <a:off x="3494491" y="3283178"/>
        <a:ext cx="1456517" cy="1456517"/>
      </dsp:txXfrm>
    </dsp:sp>
    <dsp:sp modelId="{FEE14ED8-C539-499A-A361-A2AA860025FF}">
      <dsp:nvSpPr>
        <dsp:cNvPr id="0" name=""/>
        <dsp:cNvSpPr/>
      </dsp:nvSpPr>
      <dsp:spPr>
        <a:xfrm rot="10800000">
          <a:off x="790200" y="3717911"/>
          <a:ext cx="2270490" cy="58705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8C2F65-6FAF-47E6-9E85-AA79CEDC1EFE}">
      <dsp:nvSpPr>
        <dsp:cNvPr id="0" name=""/>
        <dsp:cNvSpPr/>
      </dsp:nvSpPr>
      <dsp:spPr>
        <a:xfrm>
          <a:off x="69260" y="3434685"/>
          <a:ext cx="1441879" cy="115350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Expertise</a:t>
          </a:r>
        </a:p>
      </dsp:txBody>
      <dsp:txXfrm>
        <a:off x="103045" y="3468470"/>
        <a:ext cx="1374309" cy="1085933"/>
      </dsp:txXfrm>
    </dsp:sp>
    <dsp:sp modelId="{7024171C-91D9-478F-8E78-D3C47A5A639D}">
      <dsp:nvSpPr>
        <dsp:cNvPr id="0" name=""/>
        <dsp:cNvSpPr/>
      </dsp:nvSpPr>
      <dsp:spPr>
        <a:xfrm rot="12600000">
          <a:off x="1097980" y="2569259"/>
          <a:ext cx="2270490" cy="58705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BC297A-34FF-4BE8-B194-AA139BE1C4C6}">
      <dsp:nvSpPr>
        <dsp:cNvPr id="0" name=""/>
        <dsp:cNvSpPr/>
      </dsp:nvSpPr>
      <dsp:spPr>
        <a:xfrm>
          <a:off x="529135" y="1718410"/>
          <a:ext cx="1441879" cy="115350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Communication Skills</a:t>
          </a:r>
        </a:p>
      </dsp:txBody>
      <dsp:txXfrm>
        <a:off x="562920" y="1752195"/>
        <a:ext cx="1374309" cy="1085933"/>
      </dsp:txXfrm>
    </dsp:sp>
    <dsp:sp modelId="{DFFF0BCB-E654-4AD7-83F7-A88A278387E8}">
      <dsp:nvSpPr>
        <dsp:cNvPr id="0" name=""/>
        <dsp:cNvSpPr/>
      </dsp:nvSpPr>
      <dsp:spPr>
        <a:xfrm rot="14400000">
          <a:off x="1938852" y="1728387"/>
          <a:ext cx="2270490" cy="58705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F833D7-4526-44E0-A06D-BD40970787A7}">
      <dsp:nvSpPr>
        <dsp:cNvPr id="0" name=""/>
        <dsp:cNvSpPr/>
      </dsp:nvSpPr>
      <dsp:spPr>
        <a:xfrm>
          <a:off x="1785535" y="462010"/>
          <a:ext cx="1441879" cy="115350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Role Model</a:t>
          </a:r>
        </a:p>
      </dsp:txBody>
      <dsp:txXfrm>
        <a:off x="1819320" y="495795"/>
        <a:ext cx="1374309" cy="1085933"/>
      </dsp:txXfrm>
    </dsp:sp>
    <dsp:sp modelId="{293579EE-1D4F-44E3-876D-198E57C09C61}">
      <dsp:nvSpPr>
        <dsp:cNvPr id="0" name=""/>
        <dsp:cNvSpPr/>
      </dsp:nvSpPr>
      <dsp:spPr>
        <a:xfrm rot="16200000">
          <a:off x="3087504" y="1420607"/>
          <a:ext cx="2270490" cy="587050"/>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1938B2-91E8-42E7-8157-5273EC8A6982}">
      <dsp:nvSpPr>
        <dsp:cNvPr id="0" name=""/>
        <dsp:cNvSpPr/>
      </dsp:nvSpPr>
      <dsp:spPr>
        <a:xfrm>
          <a:off x="3501810" y="2135"/>
          <a:ext cx="1441879" cy="115350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Commitment</a:t>
          </a:r>
        </a:p>
      </dsp:txBody>
      <dsp:txXfrm>
        <a:off x="3535595" y="35920"/>
        <a:ext cx="1374309" cy="1085933"/>
      </dsp:txXfrm>
    </dsp:sp>
    <dsp:sp modelId="{D5993186-F3A8-4CF7-8994-D30A7221D85F}">
      <dsp:nvSpPr>
        <dsp:cNvPr id="0" name=""/>
        <dsp:cNvSpPr/>
      </dsp:nvSpPr>
      <dsp:spPr>
        <a:xfrm rot="18000000">
          <a:off x="4236156" y="1728387"/>
          <a:ext cx="2270490" cy="587050"/>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CB1DC-6B6A-4A95-80CD-AA17132B689F}">
      <dsp:nvSpPr>
        <dsp:cNvPr id="0" name=""/>
        <dsp:cNvSpPr/>
      </dsp:nvSpPr>
      <dsp:spPr>
        <a:xfrm>
          <a:off x="5218085" y="462010"/>
          <a:ext cx="1441879" cy="115350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Positive Attitude</a:t>
          </a:r>
        </a:p>
      </dsp:txBody>
      <dsp:txXfrm>
        <a:off x="5251870" y="495795"/>
        <a:ext cx="1374309" cy="1085933"/>
      </dsp:txXfrm>
    </dsp:sp>
    <dsp:sp modelId="{B96C14AF-5983-4808-A19A-24CE261392EA}">
      <dsp:nvSpPr>
        <dsp:cNvPr id="0" name=""/>
        <dsp:cNvSpPr/>
      </dsp:nvSpPr>
      <dsp:spPr>
        <a:xfrm rot="19800000">
          <a:off x="5077028" y="2569259"/>
          <a:ext cx="2270490" cy="58705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B887AE-65B1-4B0B-9D22-7D43C25DEB5C}">
      <dsp:nvSpPr>
        <dsp:cNvPr id="0" name=""/>
        <dsp:cNvSpPr/>
      </dsp:nvSpPr>
      <dsp:spPr>
        <a:xfrm>
          <a:off x="6474485" y="1718410"/>
          <a:ext cx="1441879" cy="115350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Time Management</a:t>
          </a:r>
        </a:p>
      </dsp:txBody>
      <dsp:txXfrm>
        <a:off x="6508270" y="1752195"/>
        <a:ext cx="1374309" cy="1085933"/>
      </dsp:txXfrm>
    </dsp:sp>
    <dsp:sp modelId="{5136959A-B9F6-4556-B0EF-E1E77FE70A1D}">
      <dsp:nvSpPr>
        <dsp:cNvPr id="0" name=""/>
        <dsp:cNvSpPr/>
      </dsp:nvSpPr>
      <dsp:spPr>
        <a:xfrm>
          <a:off x="5384808" y="3717911"/>
          <a:ext cx="2270490" cy="58705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DEB33B-81DD-493B-B5B2-C3EC5B38CB7D}">
      <dsp:nvSpPr>
        <dsp:cNvPr id="0" name=""/>
        <dsp:cNvSpPr/>
      </dsp:nvSpPr>
      <dsp:spPr>
        <a:xfrm>
          <a:off x="6934359" y="3434685"/>
          <a:ext cx="1441879" cy="115350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Caring</a:t>
          </a:r>
        </a:p>
      </dsp:txBody>
      <dsp:txXfrm>
        <a:off x="6968144" y="3468470"/>
        <a:ext cx="1374309" cy="1085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FA10E-7EDF-48C5-8B2C-7403B0D6F63F}">
      <dsp:nvSpPr>
        <dsp:cNvPr id="0" name=""/>
        <dsp:cNvSpPr/>
      </dsp:nvSpPr>
      <dsp:spPr>
        <a:xfrm>
          <a:off x="3192836" y="2981523"/>
          <a:ext cx="2059827" cy="2059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Mentee</a:t>
          </a:r>
        </a:p>
      </dsp:txBody>
      <dsp:txXfrm>
        <a:off x="3494491" y="3283178"/>
        <a:ext cx="1456517" cy="1456517"/>
      </dsp:txXfrm>
    </dsp:sp>
    <dsp:sp modelId="{F05563B1-24ED-45B9-9B29-43A732AA212C}">
      <dsp:nvSpPr>
        <dsp:cNvPr id="0" name=""/>
        <dsp:cNvSpPr/>
      </dsp:nvSpPr>
      <dsp:spPr>
        <a:xfrm rot="10800000">
          <a:off x="790200" y="3717911"/>
          <a:ext cx="2270490" cy="58705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29BEFE-C80B-4D6B-944D-89949BBDCA32}">
      <dsp:nvSpPr>
        <dsp:cNvPr id="0" name=""/>
        <dsp:cNvSpPr/>
      </dsp:nvSpPr>
      <dsp:spPr>
        <a:xfrm>
          <a:off x="69260" y="3434685"/>
          <a:ext cx="1441879" cy="115350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Listening Skills</a:t>
          </a:r>
        </a:p>
      </dsp:txBody>
      <dsp:txXfrm>
        <a:off x="103045" y="3468470"/>
        <a:ext cx="1374309" cy="1085933"/>
      </dsp:txXfrm>
    </dsp:sp>
    <dsp:sp modelId="{9C27F258-28C5-4F40-89F6-C9C49E08ED5A}">
      <dsp:nvSpPr>
        <dsp:cNvPr id="0" name=""/>
        <dsp:cNvSpPr/>
      </dsp:nvSpPr>
      <dsp:spPr>
        <a:xfrm rot="12600000">
          <a:off x="1097980" y="2569259"/>
          <a:ext cx="2270490" cy="58705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4071D4-EDBF-4508-ADEC-20FEF82D8CAC}">
      <dsp:nvSpPr>
        <dsp:cNvPr id="0" name=""/>
        <dsp:cNvSpPr/>
      </dsp:nvSpPr>
      <dsp:spPr>
        <a:xfrm>
          <a:off x="529135" y="1718410"/>
          <a:ext cx="1441879" cy="115350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Positive Attitude</a:t>
          </a:r>
        </a:p>
      </dsp:txBody>
      <dsp:txXfrm>
        <a:off x="562920" y="1752195"/>
        <a:ext cx="1374309" cy="1085933"/>
      </dsp:txXfrm>
    </dsp:sp>
    <dsp:sp modelId="{C1177008-D14A-4D79-93C1-42812173D7C0}">
      <dsp:nvSpPr>
        <dsp:cNvPr id="0" name=""/>
        <dsp:cNvSpPr/>
      </dsp:nvSpPr>
      <dsp:spPr>
        <a:xfrm rot="14400000">
          <a:off x="1938852" y="1728387"/>
          <a:ext cx="2270490" cy="58705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A2CEA0-DE77-42F4-897B-3D34E84FF4C0}">
      <dsp:nvSpPr>
        <dsp:cNvPr id="0" name=""/>
        <dsp:cNvSpPr/>
      </dsp:nvSpPr>
      <dsp:spPr>
        <a:xfrm>
          <a:off x="1785535" y="462010"/>
          <a:ext cx="1441879" cy="115350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Motivation</a:t>
          </a:r>
        </a:p>
      </dsp:txBody>
      <dsp:txXfrm>
        <a:off x="1819320" y="495795"/>
        <a:ext cx="1374309" cy="1085933"/>
      </dsp:txXfrm>
    </dsp:sp>
    <dsp:sp modelId="{BD4EAD59-CEB8-4820-B281-B9A9877D70C5}">
      <dsp:nvSpPr>
        <dsp:cNvPr id="0" name=""/>
        <dsp:cNvSpPr/>
      </dsp:nvSpPr>
      <dsp:spPr>
        <a:xfrm rot="16200000">
          <a:off x="3087504" y="1420607"/>
          <a:ext cx="2270490" cy="587050"/>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B623D1-BC2E-40B3-96CE-75A7E60A0D5B}">
      <dsp:nvSpPr>
        <dsp:cNvPr id="0" name=""/>
        <dsp:cNvSpPr/>
      </dsp:nvSpPr>
      <dsp:spPr>
        <a:xfrm>
          <a:off x="3501810" y="2135"/>
          <a:ext cx="1441879" cy="115350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Eagerness       to               Learn</a:t>
          </a:r>
        </a:p>
      </dsp:txBody>
      <dsp:txXfrm>
        <a:off x="3535595" y="35920"/>
        <a:ext cx="1374309" cy="1085933"/>
      </dsp:txXfrm>
    </dsp:sp>
    <dsp:sp modelId="{40779978-D59D-4939-A777-30B68ED2EA94}">
      <dsp:nvSpPr>
        <dsp:cNvPr id="0" name=""/>
        <dsp:cNvSpPr/>
      </dsp:nvSpPr>
      <dsp:spPr>
        <a:xfrm rot="18000000">
          <a:off x="4236156" y="1728387"/>
          <a:ext cx="2270490" cy="587050"/>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B9E379-5266-4D84-A8EE-5E63E55537AF}">
      <dsp:nvSpPr>
        <dsp:cNvPr id="0" name=""/>
        <dsp:cNvSpPr/>
      </dsp:nvSpPr>
      <dsp:spPr>
        <a:xfrm>
          <a:off x="5218085" y="462010"/>
          <a:ext cx="1441879" cy="115350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Respect</a:t>
          </a:r>
        </a:p>
      </dsp:txBody>
      <dsp:txXfrm>
        <a:off x="5251870" y="495795"/>
        <a:ext cx="1374309" cy="1085933"/>
      </dsp:txXfrm>
    </dsp:sp>
    <dsp:sp modelId="{5FB9C64E-A997-4673-8D4B-C309B7BAC9AF}">
      <dsp:nvSpPr>
        <dsp:cNvPr id="0" name=""/>
        <dsp:cNvSpPr/>
      </dsp:nvSpPr>
      <dsp:spPr>
        <a:xfrm rot="19800000">
          <a:off x="5077028" y="2569259"/>
          <a:ext cx="2270490" cy="58705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3E190-35BF-4E4D-AD5F-436D4A12D1E2}">
      <dsp:nvSpPr>
        <dsp:cNvPr id="0" name=""/>
        <dsp:cNvSpPr/>
      </dsp:nvSpPr>
      <dsp:spPr>
        <a:xfrm>
          <a:off x="6474485" y="1718410"/>
          <a:ext cx="1441879" cy="115350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Communication Skills</a:t>
          </a:r>
        </a:p>
      </dsp:txBody>
      <dsp:txXfrm>
        <a:off x="6508270" y="1752195"/>
        <a:ext cx="1374309" cy="1085933"/>
      </dsp:txXfrm>
    </dsp:sp>
    <dsp:sp modelId="{319A450F-876F-4ED8-B55B-B49779A0F946}">
      <dsp:nvSpPr>
        <dsp:cNvPr id="0" name=""/>
        <dsp:cNvSpPr/>
      </dsp:nvSpPr>
      <dsp:spPr>
        <a:xfrm>
          <a:off x="5384808" y="3717911"/>
          <a:ext cx="2270490" cy="58705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25328D-D1E4-456A-9EB5-98DA582B45C3}">
      <dsp:nvSpPr>
        <dsp:cNvPr id="0" name=""/>
        <dsp:cNvSpPr/>
      </dsp:nvSpPr>
      <dsp:spPr>
        <a:xfrm>
          <a:off x="6934359" y="3434685"/>
          <a:ext cx="1441879" cy="115350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Time Management </a:t>
          </a:r>
        </a:p>
      </dsp:txBody>
      <dsp:txXfrm>
        <a:off x="6968144" y="3468470"/>
        <a:ext cx="1374309" cy="10859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ooter Placeholder 3"/>
          <p:cNvSpPr>
            <a:spLocks noGrp="1"/>
          </p:cNvSpPr>
          <p:nvPr>
            <p:ph type="ftr" sz="quarter" idx="2"/>
          </p:nvPr>
        </p:nvSpPr>
        <p:spPr>
          <a:xfrm>
            <a:off x="0" y="9324450"/>
            <a:ext cx="7315200" cy="275235"/>
          </a:xfrm>
          <a:prstGeom prst="rect">
            <a:avLst/>
          </a:prstGeom>
        </p:spPr>
        <p:txBody>
          <a:bodyPr vert="horz" lIns="96917" tIns="48459" rIns="96917" bIns="48459" rtlCol="0" anchor="b"/>
          <a:lstStyle>
            <a:lvl1pPr algn="l">
              <a:defRPr sz="1200"/>
            </a:lvl1pPr>
          </a:lstStyle>
          <a:p>
            <a:pPr algn="ctr"/>
            <a:r>
              <a:rPr lang="en-US" sz="1000" dirty="0"/>
              <a:t>©2016 HCPro, a division of BLR. All rights reserved. These materials may not be duplicated without express written permission.</a:t>
            </a:r>
          </a:p>
        </p:txBody>
      </p:sp>
    </p:spTree>
    <p:extLst>
      <p:ext uri="{BB962C8B-B14F-4D97-AF65-F5344CB8AC3E}">
        <p14:creationId xmlns:p14="http://schemas.microsoft.com/office/powerpoint/2010/main" val="1828223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dirty="0"/>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0FB42638-D1B3-4142-BFE4-3C3837212A64}" type="datetimeFigureOut">
              <a:rPr lang="en-US" smtClean="0"/>
              <a:t>1/30/2018</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7" tIns="45714" rIns="91427" bIns="45714" rtlCol="0" anchor="ctr"/>
          <a:lstStyle/>
          <a:p>
            <a:endParaRPr lang="en-US" dirty="0"/>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32DD2E78-D13A-41F1-A938-3F0B3637541F}" type="slidenum">
              <a:rPr lang="en-US" smtClean="0"/>
              <a:t>‹#›</a:t>
            </a:fld>
            <a:endParaRPr lang="en-US" dirty="0"/>
          </a:p>
        </p:txBody>
      </p:sp>
    </p:spTree>
    <p:extLst>
      <p:ext uri="{BB962C8B-B14F-4D97-AF65-F5344CB8AC3E}">
        <p14:creationId xmlns:p14="http://schemas.microsoft.com/office/powerpoint/2010/main" val="184822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1</a:t>
            </a:fld>
            <a:endParaRPr lang="en-US" dirty="0"/>
          </a:p>
        </p:txBody>
      </p:sp>
    </p:spTree>
    <p:extLst>
      <p:ext uri="{BB962C8B-B14F-4D97-AF65-F5344CB8AC3E}">
        <p14:creationId xmlns:p14="http://schemas.microsoft.com/office/powerpoint/2010/main" val="425305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18</a:t>
            </a:fld>
            <a:endParaRPr lang="en-US" dirty="0"/>
          </a:p>
        </p:txBody>
      </p:sp>
    </p:spTree>
    <p:extLst>
      <p:ext uri="{BB962C8B-B14F-4D97-AF65-F5344CB8AC3E}">
        <p14:creationId xmlns:p14="http://schemas.microsoft.com/office/powerpoint/2010/main" val="1405398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19</a:t>
            </a:fld>
            <a:endParaRPr lang="en-US" dirty="0"/>
          </a:p>
        </p:txBody>
      </p:sp>
    </p:spTree>
    <p:extLst>
      <p:ext uri="{BB962C8B-B14F-4D97-AF65-F5344CB8AC3E}">
        <p14:creationId xmlns:p14="http://schemas.microsoft.com/office/powerpoint/2010/main" val="242035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20</a:t>
            </a:fld>
            <a:endParaRPr lang="en-US" dirty="0"/>
          </a:p>
        </p:txBody>
      </p:sp>
    </p:spTree>
    <p:extLst>
      <p:ext uri="{BB962C8B-B14F-4D97-AF65-F5344CB8AC3E}">
        <p14:creationId xmlns:p14="http://schemas.microsoft.com/office/powerpoint/2010/main" val="469923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DD2E78-D13A-41F1-A938-3F0B3637541F}" type="slidenum">
              <a:rPr lang="en-US" smtClean="0"/>
              <a:t>22</a:t>
            </a:fld>
            <a:endParaRPr lang="en-US" dirty="0"/>
          </a:p>
        </p:txBody>
      </p:sp>
    </p:spTree>
    <p:extLst>
      <p:ext uri="{BB962C8B-B14F-4D97-AF65-F5344CB8AC3E}">
        <p14:creationId xmlns:p14="http://schemas.microsoft.com/office/powerpoint/2010/main" val="1490276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23</a:t>
            </a:fld>
            <a:endParaRPr lang="en-US" dirty="0"/>
          </a:p>
        </p:txBody>
      </p:sp>
    </p:spTree>
    <p:extLst>
      <p:ext uri="{BB962C8B-B14F-4D97-AF65-F5344CB8AC3E}">
        <p14:creationId xmlns:p14="http://schemas.microsoft.com/office/powerpoint/2010/main" val="80922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24</a:t>
            </a:fld>
            <a:endParaRPr lang="en-US" dirty="0"/>
          </a:p>
        </p:txBody>
      </p:sp>
    </p:spTree>
    <p:extLst>
      <p:ext uri="{BB962C8B-B14F-4D97-AF65-F5344CB8AC3E}">
        <p14:creationId xmlns:p14="http://schemas.microsoft.com/office/powerpoint/2010/main" val="2961558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25</a:t>
            </a:fld>
            <a:endParaRPr lang="en-US" dirty="0"/>
          </a:p>
        </p:txBody>
      </p:sp>
    </p:spTree>
    <p:extLst>
      <p:ext uri="{BB962C8B-B14F-4D97-AF65-F5344CB8AC3E}">
        <p14:creationId xmlns:p14="http://schemas.microsoft.com/office/powerpoint/2010/main" val="2623846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26</a:t>
            </a:fld>
            <a:endParaRPr lang="en-US" dirty="0"/>
          </a:p>
        </p:txBody>
      </p:sp>
    </p:spTree>
    <p:extLst>
      <p:ext uri="{BB962C8B-B14F-4D97-AF65-F5344CB8AC3E}">
        <p14:creationId xmlns:p14="http://schemas.microsoft.com/office/powerpoint/2010/main" val="4032942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28</a:t>
            </a:fld>
            <a:endParaRPr lang="en-US" dirty="0"/>
          </a:p>
        </p:txBody>
      </p:sp>
    </p:spTree>
    <p:extLst>
      <p:ext uri="{BB962C8B-B14F-4D97-AF65-F5344CB8AC3E}">
        <p14:creationId xmlns:p14="http://schemas.microsoft.com/office/powerpoint/2010/main" val="381719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30</a:t>
            </a:fld>
            <a:endParaRPr lang="en-US" dirty="0"/>
          </a:p>
        </p:txBody>
      </p:sp>
    </p:spTree>
    <p:extLst>
      <p:ext uri="{BB962C8B-B14F-4D97-AF65-F5344CB8AC3E}">
        <p14:creationId xmlns:p14="http://schemas.microsoft.com/office/powerpoint/2010/main" val="406012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DD2E78-D13A-41F1-A938-3F0B3637541F}" type="slidenum">
              <a:rPr lang="en-US" smtClean="0"/>
              <a:t>7</a:t>
            </a:fld>
            <a:endParaRPr lang="en-US" dirty="0"/>
          </a:p>
        </p:txBody>
      </p:sp>
    </p:spTree>
    <p:extLst>
      <p:ext uri="{BB962C8B-B14F-4D97-AF65-F5344CB8AC3E}">
        <p14:creationId xmlns:p14="http://schemas.microsoft.com/office/powerpoint/2010/main" val="4021947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31</a:t>
            </a:fld>
            <a:endParaRPr lang="en-US" dirty="0"/>
          </a:p>
        </p:txBody>
      </p:sp>
    </p:spTree>
    <p:extLst>
      <p:ext uri="{BB962C8B-B14F-4D97-AF65-F5344CB8AC3E}">
        <p14:creationId xmlns:p14="http://schemas.microsoft.com/office/powerpoint/2010/main" val="109092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32</a:t>
            </a:fld>
            <a:endParaRPr lang="en-US" dirty="0"/>
          </a:p>
        </p:txBody>
      </p:sp>
    </p:spTree>
    <p:extLst>
      <p:ext uri="{BB962C8B-B14F-4D97-AF65-F5344CB8AC3E}">
        <p14:creationId xmlns:p14="http://schemas.microsoft.com/office/powerpoint/2010/main" val="2173953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33</a:t>
            </a:fld>
            <a:endParaRPr lang="en-US" dirty="0"/>
          </a:p>
        </p:txBody>
      </p:sp>
    </p:spTree>
    <p:extLst>
      <p:ext uri="{BB962C8B-B14F-4D97-AF65-F5344CB8AC3E}">
        <p14:creationId xmlns:p14="http://schemas.microsoft.com/office/powerpoint/2010/main" val="846229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34</a:t>
            </a:fld>
            <a:endParaRPr lang="en-US" dirty="0"/>
          </a:p>
        </p:txBody>
      </p:sp>
    </p:spTree>
    <p:extLst>
      <p:ext uri="{BB962C8B-B14F-4D97-AF65-F5344CB8AC3E}">
        <p14:creationId xmlns:p14="http://schemas.microsoft.com/office/powerpoint/2010/main" val="1427800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35</a:t>
            </a:fld>
            <a:endParaRPr lang="en-US" dirty="0"/>
          </a:p>
        </p:txBody>
      </p:sp>
    </p:spTree>
    <p:extLst>
      <p:ext uri="{BB962C8B-B14F-4D97-AF65-F5344CB8AC3E}">
        <p14:creationId xmlns:p14="http://schemas.microsoft.com/office/powerpoint/2010/main" val="2694789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36</a:t>
            </a:fld>
            <a:endParaRPr lang="en-US" dirty="0"/>
          </a:p>
        </p:txBody>
      </p:sp>
    </p:spTree>
    <p:extLst>
      <p:ext uri="{BB962C8B-B14F-4D97-AF65-F5344CB8AC3E}">
        <p14:creationId xmlns:p14="http://schemas.microsoft.com/office/powerpoint/2010/main" val="3188443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37</a:t>
            </a:fld>
            <a:endParaRPr lang="en-US" dirty="0"/>
          </a:p>
        </p:txBody>
      </p:sp>
    </p:spTree>
    <p:extLst>
      <p:ext uri="{BB962C8B-B14F-4D97-AF65-F5344CB8AC3E}">
        <p14:creationId xmlns:p14="http://schemas.microsoft.com/office/powerpoint/2010/main" val="137614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0070C0"/>
              </a:solidFill>
            </a:endParaRPr>
          </a:p>
        </p:txBody>
      </p:sp>
      <p:sp>
        <p:nvSpPr>
          <p:cNvPr id="4" name="Slide Number Placeholder 3"/>
          <p:cNvSpPr>
            <a:spLocks noGrp="1"/>
          </p:cNvSpPr>
          <p:nvPr>
            <p:ph type="sldNum" sz="quarter" idx="10"/>
          </p:nvPr>
        </p:nvSpPr>
        <p:spPr/>
        <p:txBody>
          <a:bodyPr/>
          <a:lstStyle/>
          <a:p>
            <a:fld id="{32DD2E78-D13A-41F1-A938-3F0B3637541F}" type="slidenum">
              <a:rPr lang="en-US" smtClean="0"/>
              <a:t>8</a:t>
            </a:fld>
            <a:endParaRPr lang="en-US" dirty="0"/>
          </a:p>
        </p:txBody>
      </p:sp>
    </p:spTree>
    <p:extLst>
      <p:ext uri="{BB962C8B-B14F-4D97-AF65-F5344CB8AC3E}">
        <p14:creationId xmlns:p14="http://schemas.microsoft.com/office/powerpoint/2010/main" val="141553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9</a:t>
            </a:fld>
            <a:endParaRPr lang="en-US" dirty="0"/>
          </a:p>
        </p:txBody>
      </p:sp>
    </p:spTree>
    <p:extLst>
      <p:ext uri="{BB962C8B-B14F-4D97-AF65-F5344CB8AC3E}">
        <p14:creationId xmlns:p14="http://schemas.microsoft.com/office/powerpoint/2010/main" val="72640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11</a:t>
            </a:fld>
            <a:endParaRPr lang="en-US" dirty="0"/>
          </a:p>
        </p:txBody>
      </p:sp>
    </p:spTree>
    <p:extLst>
      <p:ext uri="{BB962C8B-B14F-4D97-AF65-F5344CB8AC3E}">
        <p14:creationId xmlns:p14="http://schemas.microsoft.com/office/powerpoint/2010/main" val="202959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12</a:t>
            </a:fld>
            <a:endParaRPr lang="en-US" dirty="0"/>
          </a:p>
        </p:txBody>
      </p:sp>
    </p:spTree>
    <p:extLst>
      <p:ext uri="{BB962C8B-B14F-4D97-AF65-F5344CB8AC3E}">
        <p14:creationId xmlns:p14="http://schemas.microsoft.com/office/powerpoint/2010/main" val="4072800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13</a:t>
            </a:fld>
            <a:endParaRPr lang="en-US" dirty="0"/>
          </a:p>
        </p:txBody>
      </p:sp>
    </p:spTree>
    <p:extLst>
      <p:ext uri="{BB962C8B-B14F-4D97-AF65-F5344CB8AC3E}">
        <p14:creationId xmlns:p14="http://schemas.microsoft.com/office/powerpoint/2010/main" val="285114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14</a:t>
            </a:fld>
            <a:endParaRPr lang="en-US" dirty="0"/>
          </a:p>
        </p:txBody>
      </p:sp>
    </p:spTree>
    <p:extLst>
      <p:ext uri="{BB962C8B-B14F-4D97-AF65-F5344CB8AC3E}">
        <p14:creationId xmlns:p14="http://schemas.microsoft.com/office/powerpoint/2010/main" val="225688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t>17</a:t>
            </a:fld>
            <a:endParaRPr lang="en-US" dirty="0"/>
          </a:p>
        </p:txBody>
      </p:sp>
    </p:spTree>
    <p:extLst>
      <p:ext uri="{BB962C8B-B14F-4D97-AF65-F5344CB8AC3E}">
        <p14:creationId xmlns:p14="http://schemas.microsoft.com/office/powerpoint/2010/main" val="526766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cid:image004.png@01D17ABC.0804AEE0" TargetMode="External"/><Relationship Id="rId7" Type="http://schemas.openxmlformats.org/officeDocument/2006/relationships/image" Target="cid:image006.png@01D17ABC.0804AEE0"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cid:image005.png@01D17ABC.0804AEE0" TargetMode="Externa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le 1"/>
          <p:cNvSpPr>
            <a:spLocks noGrp="1"/>
          </p:cNvSpPr>
          <p:nvPr>
            <p:ph type="title"/>
          </p:nvPr>
        </p:nvSpPr>
        <p:spPr>
          <a:xfrm>
            <a:off x="438684" y="3970029"/>
            <a:ext cx="7540545" cy="1388999"/>
          </a:xfrm>
        </p:spPr>
        <p:txBody>
          <a:bodyPr anchor="t">
            <a:normAutofit/>
          </a:bodyPr>
          <a:lstStyle>
            <a:lvl1pPr algn="l">
              <a:defRPr sz="32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38684" y="5464629"/>
            <a:ext cx="7540545" cy="1287770"/>
          </a:xfrm>
          <a:noFill/>
        </p:spPr>
        <p:txBody>
          <a:bodyPr anchor="t">
            <a:normAutofit/>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1317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lling instruc - editable">
    <p:spTree>
      <p:nvGrpSpPr>
        <p:cNvPr id="1" name=""/>
        <p:cNvGrpSpPr/>
        <p:nvPr/>
      </p:nvGrpSpPr>
      <p:grpSpPr>
        <a:xfrm>
          <a:off x="0" y="0"/>
          <a:ext cx="0" cy="0"/>
          <a:chOff x="0" y="0"/>
          <a:chExt cx="0" cy="0"/>
        </a:xfrm>
      </p:grpSpPr>
      <p:sp>
        <p:nvSpPr>
          <p:cNvPr id="3" name="TextBox 2"/>
          <p:cNvSpPr txBox="1"/>
          <p:nvPr userDrawn="1"/>
        </p:nvSpPr>
        <p:spPr>
          <a:xfrm>
            <a:off x="-9144" y="-9236"/>
            <a:ext cx="9153144" cy="6876288"/>
          </a:xfrm>
          <a:prstGeom prst="rect">
            <a:avLst/>
          </a:prstGeom>
          <a:gradFill>
            <a:gsLst>
              <a:gs pos="0">
                <a:schemeClr val="accent1"/>
              </a:gs>
              <a:gs pos="70000">
                <a:schemeClr val="bg1"/>
              </a:gs>
              <a:gs pos="100000">
                <a:schemeClr val="accent2"/>
              </a:gs>
            </a:gsLst>
            <a:lin ang="5400000" scaled="1"/>
          </a:gradFill>
        </p:spPr>
        <p:txBody>
          <a:bodyPr wrap="square" rtlCol="0">
            <a:spAutoFit/>
          </a:bodyPr>
          <a:lstStyle/>
          <a:p>
            <a:pPr defTabSz="457200"/>
            <a:endParaRPr lang="en-US" dirty="0">
              <a:solidFill>
                <a:srgbClr val="000000"/>
              </a:solidFill>
            </a:endParaRPr>
          </a:p>
        </p:txBody>
      </p:sp>
      <p:sp>
        <p:nvSpPr>
          <p:cNvPr id="2" name="TextBox 1"/>
          <p:cNvSpPr txBox="1"/>
          <p:nvPr userDrawn="1"/>
        </p:nvSpPr>
        <p:spPr>
          <a:xfrm>
            <a:off x="-11199" y="-9236"/>
            <a:ext cx="9153144" cy="6876288"/>
          </a:xfrm>
          <a:prstGeom prst="rect">
            <a:avLst/>
          </a:prstGeom>
          <a:solidFill>
            <a:srgbClr val="FFFFFF">
              <a:alpha val="40000"/>
            </a:srgbClr>
          </a:solidFill>
        </p:spPr>
        <p:txBody>
          <a:bodyPr wrap="square" rtlCol="0">
            <a:spAutoFit/>
          </a:bodyPr>
          <a:lstStyle/>
          <a:p>
            <a:endParaRPr lang="en-US" dirty="0"/>
          </a:p>
        </p:txBody>
      </p:sp>
      <p:grpSp>
        <p:nvGrpSpPr>
          <p:cNvPr id="18" name="Group 17"/>
          <p:cNvGrpSpPr/>
          <p:nvPr userDrawn="1"/>
        </p:nvGrpSpPr>
        <p:grpSpPr>
          <a:xfrm>
            <a:off x="2868229" y="2043953"/>
            <a:ext cx="6188341" cy="4114800"/>
            <a:chOff x="2895600" y="1695450"/>
            <a:chExt cx="6188341" cy="4114800"/>
          </a:xfrm>
        </p:grpSpPr>
        <p:pic>
          <p:nvPicPr>
            <p:cNvPr id="19" name="Picture 18" descr="https://customersupport.doubledutch.me/hc/en-us/article_attachments/203609678/IMG_7581_iphone6_spacegrey_portrait.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95600" y="1695450"/>
              <a:ext cx="2143125" cy="4114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s://customersupport.doubledutch.me/hc/en-us/article_attachments/203609708/IMG_7582_iphone6_spacegrey_portrait.pn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752448" y="1695450"/>
              <a:ext cx="2352675" cy="4114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customersupport.doubledutch.me/hc/en-us/article_attachments/203528577/IMG_7584_iphone6_spacegrey_portrait.pn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816991" y="1695450"/>
              <a:ext cx="2266950" cy="41148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itle 1"/>
          <p:cNvSpPr>
            <a:spLocks noGrp="1"/>
          </p:cNvSpPr>
          <p:nvPr>
            <p:ph type="title"/>
          </p:nvPr>
        </p:nvSpPr>
        <p:spPr>
          <a:xfrm>
            <a:off x="596348" y="274639"/>
            <a:ext cx="7938051" cy="765140"/>
          </a:xfrm>
        </p:spPr>
        <p:txBody>
          <a:bodyPr>
            <a:noAutofit/>
          </a:bodyPr>
          <a:lstStyle>
            <a:lvl1pPr>
              <a:defRPr sz="3200">
                <a:solidFill>
                  <a:schemeClr val="bg1"/>
                </a:solidFill>
              </a:defRPr>
            </a:lvl1pPr>
          </a:lstStyle>
          <a:p>
            <a:pPr lvl="0" algn="ctr"/>
            <a:r>
              <a:rPr lang="en-US" altLang="en-US" dirty="0"/>
              <a:t>Steps for Attendees to Answer/View </a:t>
            </a:r>
            <a:br>
              <a:rPr lang="en-US" altLang="en-US" dirty="0"/>
            </a:br>
            <a:r>
              <a:rPr lang="en-US" altLang="en-US" dirty="0"/>
              <a:t>POLLING QUESTIONS</a:t>
            </a:r>
          </a:p>
        </p:txBody>
      </p:sp>
      <p:sp>
        <p:nvSpPr>
          <p:cNvPr id="10" name="Content Placeholder 1"/>
          <p:cNvSpPr>
            <a:spLocks noGrp="1"/>
          </p:cNvSpPr>
          <p:nvPr>
            <p:ph idx="4294967295"/>
          </p:nvPr>
        </p:nvSpPr>
        <p:spPr>
          <a:xfrm>
            <a:off x="339977" y="1682495"/>
            <a:ext cx="2567815" cy="4848455"/>
          </a:xfrm>
        </p:spPr>
        <p:txBody>
          <a:bodyPr>
            <a:normAutofit/>
          </a:bodyPr>
          <a:lstStyle/>
          <a:p>
            <a:pPr marL="347663" lvl="0" indent="-347663">
              <a:buClr>
                <a:schemeClr val="tx2"/>
              </a:buClr>
              <a:buFont typeface="+mj-lt"/>
              <a:buAutoNum type="arabicPeriod"/>
            </a:pPr>
            <a:r>
              <a:rPr lang="en-US" altLang="en-US" sz="2000" dirty="0"/>
              <a:t>Navigate to the event </a:t>
            </a:r>
            <a:r>
              <a:rPr lang="en-US" altLang="en-US" sz="2000" b="1" dirty="0"/>
              <a:t>Agenda</a:t>
            </a:r>
            <a:r>
              <a:rPr lang="en-US" altLang="en-US" sz="2000" dirty="0"/>
              <a:t> in the main menu</a:t>
            </a:r>
          </a:p>
          <a:p>
            <a:pPr marL="347663" lvl="0" indent="-347663">
              <a:buClr>
                <a:schemeClr val="tx2"/>
              </a:buClr>
              <a:buFont typeface="+mj-lt"/>
              <a:buAutoNum type="arabicPeriod"/>
            </a:pPr>
            <a:r>
              <a:rPr lang="en-US" altLang="en-US" sz="2000" dirty="0"/>
              <a:t>Tap the </a:t>
            </a:r>
            <a:r>
              <a:rPr lang="en-US" altLang="en-US" sz="2000" b="1" dirty="0"/>
              <a:t>name of the current session </a:t>
            </a:r>
            <a:r>
              <a:rPr lang="en-US" altLang="en-US" sz="2000" dirty="0"/>
              <a:t>to view the session details page</a:t>
            </a:r>
          </a:p>
          <a:p>
            <a:pPr marL="347663" lvl="0" indent="-347663">
              <a:buClr>
                <a:schemeClr val="tx2"/>
              </a:buClr>
              <a:buFont typeface="+mj-lt"/>
              <a:buAutoNum type="arabicPeriod"/>
            </a:pPr>
            <a:r>
              <a:rPr lang="en-US" altLang="en-US" sz="2000" dirty="0"/>
              <a:t>Tap </a:t>
            </a:r>
            <a:r>
              <a:rPr lang="en-US" altLang="en-US" sz="2000" b="1" dirty="0"/>
              <a:t>Polls</a:t>
            </a:r>
          </a:p>
          <a:p>
            <a:pPr marL="347663" lvl="0" indent="-347663">
              <a:buClr>
                <a:schemeClr val="tx2"/>
              </a:buClr>
              <a:buFont typeface="+mj-lt"/>
              <a:buAutoNum type="arabicPeriod"/>
            </a:pPr>
            <a:r>
              <a:rPr lang="en-US" altLang="en-US" sz="2000" dirty="0"/>
              <a:t>Tap the </a:t>
            </a:r>
            <a:r>
              <a:rPr lang="en-US" altLang="en-US" sz="2000" b="1" dirty="0"/>
              <a:t>name of the poll</a:t>
            </a:r>
          </a:p>
          <a:p>
            <a:pPr marL="347663" lvl="0" indent="-347663">
              <a:buClr>
                <a:schemeClr val="tx2"/>
              </a:buClr>
              <a:buFont typeface="+mj-lt"/>
              <a:buAutoNum type="arabicPeriod"/>
            </a:pPr>
            <a:r>
              <a:rPr lang="en-US" altLang="en-US" sz="2000" dirty="0"/>
              <a:t>Tap your </a:t>
            </a:r>
            <a:r>
              <a:rPr lang="en-US" altLang="en-US" sz="2000" b="1" dirty="0"/>
              <a:t>answer</a:t>
            </a:r>
            <a:r>
              <a:rPr lang="en-US" altLang="en-US" sz="2000" dirty="0"/>
              <a:t> choice and then tap </a:t>
            </a:r>
            <a:r>
              <a:rPr lang="en-US" altLang="en-US" sz="2000" b="1" dirty="0"/>
              <a:t>Submit</a:t>
            </a:r>
            <a:endParaRPr lang="en-US" altLang="en-US" sz="4000" b="1" dirty="0"/>
          </a:p>
        </p:txBody>
      </p:sp>
    </p:spTree>
    <p:extLst>
      <p:ext uri="{BB962C8B-B14F-4D97-AF65-F5344CB8AC3E}">
        <p14:creationId xmlns:p14="http://schemas.microsoft.com/office/powerpoint/2010/main" val="96124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lling question template">
    <p:spTree>
      <p:nvGrpSpPr>
        <p:cNvPr id="1" name=""/>
        <p:cNvGrpSpPr/>
        <p:nvPr/>
      </p:nvGrpSpPr>
      <p:grpSpPr>
        <a:xfrm>
          <a:off x="0" y="0"/>
          <a:ext cx="0" cy="0"/>
          <a:chOff x="0" y="0"/>
          <a:chExt cx="0" cy="0"/>
        </a:xfrm>
      </p:grpSpPr>
      <p:sp>
        <p:nvSpPr>
          <p:cNvPr id="3" name="TextBox 2"/>
          <p:cNvSpPr txBox="1"/>
          <p:nvPr userDrawn="1"/>
        </p:nvSpPr>
        <p:spPr>
          <a:xfrm>
            <a:off x="-9144" y="-9236"/>
            <a:ext cx="9153144" cy="6876288"/>
          </a:xfrm>
          <a:prstGeom prst="rect">
            <a:avLst/>
          </a:prstGeom>
          <a:gradFill>
            <a:gsLst>
              <a:gs pos="0">
                <a:schemeClr val="accent1"/>
              </a:gs>
              <a:gs pos="70000">
                <a:schemeClr val="bg1"/>
              </a:gs>
              <a:gs pos="100000">
                <a:schemeClr val="accent2"/>
              </a:gs>
            </a:gsLst>
            <a:lin ang="5400000" scaled="1"/>
          </a:gradFill>
        </p:spPr>
        <p:txBody>
          <a:bodyPr wrap="square" rtlCol="0">
            <a:spAutoFit/>
          </a:bodyPr>
          <a:lstStyle/>
          <a:p>
            <a:pPr defTabSz="457200"/>
            <a:endParaRPr lang="en-US" dirty="0">
              <a:solidFill>
                <a:srgbClr val="000000"/>
              </a:solidFill>
            </a:endParaRPr>
          </a:p>
        </p:txBody>
      </p:sp>
      <p:sp>
        <p:nvSpPr>
          <p:cNvPr id="4" name="TextBox 3"/>
          <p:cNvSpPr txBox="1"/>
          <p:nvPr userDrawn="1"/>
        </p:nvSpPr>
        <p:spPr>
          <a:xfrm>
            <a:off x="-9144" y="-9236"/>
            <a:ext cx="9153144" cy="6876288"/>
          </a:xfrm>
          <a:prstGeom prst="rect">
            <a:avLst/>
          </a:prstGeom>
          <a:solidFill>
            <a:srgbClr val="FFFFFF">
              <a:alpha val="40000"/>
            </a:srgbClr>
          </a:solidFill>
        </p:spPr>
        <p:txBody>
          <a:bodyPr wrap="square" rtlCol="0">
            <a:spAutoFit/>
          </a:bodyPr>
          <a:lstStyle/>
          <a:p>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Content Placeholder 2"/>
          <p:cNvSpPr>
            <a:spLocks noGrp="1"/>
          </p:cNvSpPr>
          <p:nvPr>
            <p:ph idx="1"/>
          </p:nvPr>
        </p:nvSpPr>
        <p:spPr>
          <a:xfrm>
            <a:off x="596348" y="1561271"/>
            <a:ext cx="8377557" cy="496968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4489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35626"/>
            <a:ext cx="1633728" cy="622373"/>
          </a:xfrm>
          <a:prstGeom prst="rect">
            <a:avLst/>
          </a:prstGeom>
        </p:spPr>
      </p:pic>
    </p:spTree>
    <p:extLst>
      <p:ext uri="{BB962C8B-B14F-4D97-AF65-F5344CB8AC3E}">
        <p14:creationId xmlns:p14="http://schemas.microsoft.com/office/powerpoint/2010/main" val="81615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9976" y="1486968"/>
            <a:ext cx="8445101" cy="5043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471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9976" y="1557132"/>
            <a:ext cx="4114800" cy="49198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2107" y="1557133"/>
            <a:ext cx="4114800" cy="49198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49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339976" y="1535112"/>
            <a:ext cx="41148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39976" y="2174873"/>
            <a:ext cx="4114800" cy="43319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94690" y="1535113"/>
            <a:ext cx="41148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94690" y="2174874"/>
            <a:ext cx="4114800" cy="43319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3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406895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7" name="TextBox 6"/>
          <p:cNvSpPr txBox="1"/>
          <p:nvPr userDrawn="1"/>
        </p:nvSpPr>
        <p:spPr>
          <a:xfrm>
            <a:off x="8521329" y="6636141"/>
            <a:ext cx="452576" cy="153888"/>
          </a:xfrm>
          <a:prstGeom prst="rect">
            <a:avLst/>
          </a:prstGeom>
          <a:noFill/>
        </p:spPr>
        <p:txBody>
          <a:bodyPr wrap="square" lIns="0" tIns="0" rIns="0" bIns="0" rtlCol="0">
            <a:spAutoFit/>
          </a:bodyPr>
          <a:lstStyle/>
          <a:p>
            <a:pPr algn="r"/>
            <a:fld id="{033E1BD6-8763-4040-AA6B-628050BD921A}" type="slidenum">
              <a:rPr lang="en-US" sz="1000" b="1" smtClean="0">
                <a:solidFill>
                  <a:schemeClr val="tx2"/>
                </a:solidFill>
                <a:latin typeface="Arial"/>
                <a:cs typeface="Arial"/>
              </a:rPr>
              <a:pPr algn="r"/>
              <a:t>‹#›</a:t>
            </a:fld>
            <a:endParaRPr lang="en-US" sz="1000" b="1" dirty="0">
              <a:solidFill>
                <a:schemeClr val="tx2"/>
              </a:solidFill>
              <a:latin typeface="Arial"/>
              <a:cs typeface="Aria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6899" y="138659"/>
            <a:ext cx="1525494" cy="612648"/>
          </a:xfrm>
          <a:prstGeom prst="rect">
            <a:avLst/>
          </a:prstGeom>
        </p:spPr>
      </p:pic>
      <p:sp>
        <p:nvSpPr>
          <p:cNvPr id="6" name="Title 1"/>
          <p:cNvSpPr>
            <a:spLocks noGrp="1"/>
          </p:cNvSpPr>
          <p:nvPr>
            <p:ph type="title"/>
          </p:nvPr>
        </p:nvSpPr>
        <p:spPr>
          <a:xfrm>
            <a:off x="339976" y="504676"/>
            <a:ext cx="7137810" cy="765140"/>
          </a:xfrm>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43645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7" name="TextBox 6"/>
          <p:cNvSpPr txBox="1"/>
          <p:nvPr userDrawn="1"/>
        </p:nvSpPr>
        <p:spPr>
          <a:xfrm>
            <a:off x="8521329" y="6636141"/>
            <a:ext cx="452576" cy="153888"/>
          </a:xfrm>
          <a:prstGeom prst="rect">
            <a:avLst/>
          </a:prstGeom>
          <a:noFill/>
        </p:spPr>
        <p:txBody>
          <a:bodyPr wrap="square" lIns="0" tIns="0" rIns="0" bIns="0" rtlCol="0">
            <a:spAutoFit/>
          </a:bodyPr>
          <a:lstStyle/>
          <a:p>
            <a:pPr algn="r"/>
            <a:fld id="{033E1BD6-8763-4040-AA6B-628050BD921A}" type="slidenum">
              <a:rPr lang="en-US" sz="1000" b="1" smtClean="0">
                <a:solidFill>
                  <a:schemeClr val="tx2"/>
                </a:solidFill>
                <a:latin typeface="Arial"/>
                <a:cs typeface="Arial"/>
              </a:rPr>
              <a:pPr algn="r"/>
              <a:t>‹#›</a:t>
            </a:fld>
            <a:endParaRPr lang="en-US" sz="1000" b="1" dirty="0">
              <a:solidFill>
                <a:schemeClr val="tx2"/>
              </a:solidFill>
              <a:latin typeface="Arial"/>
              <a:cs typeface="Aria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6899" y="138659"/>
            <a:ext cx="1525494" cy="612648"/>
          </a:xfrm>
          <a:prstGeom prst="rect">
            <a:avLst/>
          </a:prstGeom>
        </p:spPr>
      </p:pic>
    </p:spTree>
    <p:extLst>
      <p:ext uri="{BB962C8B-B14F-4D97-AF65-F5344CB8AC3E}">
        <p14:creationId xmlns:p14="http://schemas.microsoft.com/office/powerpoint/2010/main" val="367763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31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lling instruc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p:cNvPicPr>
            <a:picLocks noChangeAspect="1"/>
          </p:cNvPicPr>
          <p:nvPr userDrawn="1"/>
        </p:nvPicPr>
        <p:blipFill>
          <a:blip r:embed="rId2"/>
          <a:stretch>
            <a:fillRect/>
          </a:stretch>
        </p:blipFill>
        <p:spPr>
          <a:xfrm>
            <a:off x="-10888" y="-11724"/>
            <a:ext cx="9144000" cy="6881447"/>
          </a:xfrm>
          <a:prstGeom prst="rect">
            <a:avLst/>
          </a:prstGeom>
        </p:spPr>
      </p:pic>
    </p:spTree>
    <p:extLst>
      <p:ext uri="{BB962C8B-B14F-4D97-AF65-F5344CB8AC3E}">
        <p14:creationId xmlns:p14="http://schemas.microsoft.com/office/powerpoint/2010/main" val="224163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3" name="Text Placeholder 2"/>
          <p:cNvSpPr>
            <a:spLocks noGrp="1"/>
          </p:cNvSpPr>
          <p:nvPr>
            <p:ph type="body" idx="1"/>
          </p:nvPr>
        </p:nvSpPr>
        <p:spPr>
          <a:xfrm>
            <a:off x="339976" y="1561271"/>
            <a:ext cx="8445101" cy="496968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461508" y="6595216"/>
            <a:ext cx="409026" cy="158097"/>
          </a:xfrm>
          <a:prstGeom prst="rect">
            <a:avLst/>
          </a:prstGeom>
          <a:noFill/>
        </p:spPr>
        <p:txBody>
          <a:bodyPr wrap="square" lIns="0" tIns="0" rIns="0" bIns="0" rtlCol="0">
            <a:spAutoFit/>
          </a:bodyPr>
          <a:lstStyle/>
          <a:p>
            <a:pPr algn="r"/>
            <a:fld id="{033E1BD6-8763-4040-AA6B-628050BD921A}" type="slidenum">
              <a:rPr lang="en-US" sz="1000" b="1" smtClean="0">
                <a:solidFill>
                  <a:schemeClr val="tx2"/>
                </a:solidFill>
                <a:latin typeface="Arial"/>
                <a:cs typeface="Arial"/>
              </a:rPr>
              <a:pPr algn="r"/>
              <a:t>‹#›</a:t>
            </a:fld>
            <a:endParaRPr lang="en-US" sz="1000" b="1" dirty="0">
              <a:solidFill>
                <a:schemeClr val="tx2"/>
              </a:solidFill>
              <a:latin typeface="Arial"/>
              <a:cs typeface="Arial"/>
            </a:endParaRPr>
          </a:p>
        </p:txBody>
      </p:sp>
      <p:sp>
        <p:nvSpPr>
          <p:cNvPr id="2" name="Title Placeholder 1"/>
          <p:cNvSpPr>
            <a:spLocks noGrp="1"/>
          </p:cNvSpPr>
          <p:nvPr>
            <p:ph type="title"/>
          </p:nvPr>
        </p:nvSpPr>
        <p:spPr>
          <a:xfrm>
            <a:off x="339976" y="504676"/>
            <a:ext cx="7137810" cy="7651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56704833"/>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66" r:id="rId5"/>
    <p:sldLayoutId id="2147483668" r:id="rId6"/>
    <p:sldLayoutId id="2147483690" r:id="rId7"/>
    <p:sldLayoutId id="2147483669" r:id="rId8"/>
    <p:sldLayoutId id="2147483691" r:id="rId9"/>
    <p:sldLayoutId id="2147483676" r:id="rId10"/>
    <p:sldLayoutId id="2147483673" r:id="rId11"/>
    <p:sldLayoutId id="2147483672" r:id="rId12"/>
  </p:sldLayoutIdLst>
  <p:txStyles>
    <p:titleStyle>
      <a:lvl1pPr algn="l" defTabSz="457200" rtl="0" eaLnBrk="1" latinLnBrk="0" hangingPunct="1">
        <a:spcBef>
          <a:spcPct val="0"/>
        </a:spcBef>
        <a:buNone/>
        <a:defRPr sz="3200" b="1" kern="1200">
          <a:solidFill>
            <a:schemeClr val="tx2"/>
          </a:solidFill>
          <a:latin typeface="+mn-lt"/>
          <a:ea typeface="+mj-ea"/>
          <a:cs typeface="Arial" panose="020B0604020202020204" pitchFamily="34" charset="0"/>
        </a:defRPr>
      </a:lvl1pPr>
    </p:titleStyle>
    <p:bodyStyle>
      <a:lvl1pPr marL="342900" indent="-342900" algn="l" defTabSz="457200" rtl="0" eaLnBrk="1" latinLnBrk="0" hangingPunct="1">
        <a:spcBef>
          <a:spcPts val="0"/>
        </a:spcBef>
        <a:spcAft>
          <a:spcPts val="600"/>
        </a:spcAft>
        <a:buClr>
          <a:schemeClr val="accent2"/>
        </a:buClr>
        <a:buFont typeface="Arial"/>
        <a:buChar char="•"/>
        <a:defRPr sz="2800" kern="1200">
          <a:solidFill>
            <a:schemeClr val="tx1"/>
          </a:solidFill>
          <a:latin typeface="Calibri" panose="020F0502020204030204" pitchFamily="34" charset="0"/>
          <a:ea typeface="+mn-ea"/>
          <a:cs typeface="Arial"/>
        </a:defRPr>
      </a:lvl1pPr>
      <a:lvl2pPr marL="742950" indent="-285750" algn="l" defTabSz="457200" rtl="0" eaLnBrk="1" latinLnBrk="0" hangingPunct="1">
        <a:spcBef>
          <a:spcPts val="0"/>
        </a:spcBef>
        <a:spcAft>
          <a:spcPts val="600"/>
        </a:spcAft>
        <a:buClr>
          <a:schemeClr val="accent2"/>
        </a:buClr>
        <a:buFont typeface="Arial"/>
        <a:buChar char="–"/>
        <a:defRPr sz="2400" kern="1200">
          <a:solidFill>
            <a:schemeClr val="tx1"/>
          </a:solidFill>
          <a:latin typeface="Calibri" panose="020F0502020204030204" pitchFamily="34" charset="0"/>
          <a:ea typeface="+mn-ea"/>
          <a:cs typeface="Arial"/>
        </a:defRPr>
      </a:lvl2pPr>
      <a:lvl3pPr marL="1143000" indent="-228600" algn="l" defTabSz="457200" rtl="0" eaLnBrk="1" latinLnBrk="0" hangingPunct="1">
        <a:spcBef>
          <a:spcPts val="0"/>
        </a:spcBef>
        <a:spcAft>
          <a:spcPts val="600"/>
        </a:spcAft>
        <a:buClr>
          <a:schemeClr val="accent2"/>
        </a:buClr>
        <a:buFont typeface="Arial"/>
        <a:buChar char="•"/>
        <a:defRPr sz="2400" kern="1200">
          <a:solidFill>
            <a:schemeClr val="tx1"/>
          </a:solidFill>
          <a:latin typeface="Calibri" panose="020F0502020204030204" pitchFamily="34" charset="0"/>
          <a:ea typeface="+mn-ea"/>
          <a:cs typeface="Arial"/>
        </a:defRPr>
      </a:lvl3pPr>
      <a:lvl4pPr marL="1600200" indent="-228600" algn="l" defTabSz="457200" rtl="0" eaLnBrk="1" latinLnBrk="0" hangingPunct="1">
        <a:spcBef>
          <a:spcPts val="0"/>
        </a:spcBef>
        <a:spcAft>
          <a:spcPts val="600"/>
        </a:spcAft>
        <a:buClr>
          <a:schemeClr val="accent2"/>
        </a:buClr>
        <a:buFont typeface="Arial"/>
        <a:buChar char="–"/>
        <a:defRPr sz="2000" kern="1200">
          <a:solidFill>
            <a:schemeClr val="tx1"/>
          </a:solidFill>
          <a:latin typeface="Calibri" panose="020F0502020204030204" pitchFamily="34" charset="0"/>
          <a:ea typeface="+mn-ea"/>
          <a:cs typeface="Arial"/>
        </a:defRPr>
      </a:lvl4pPr>
      <a:lvl5pPr marL="2057400" indent="-228600" algn="l" defTabSz="457200" rtl="0" eaLnBrk="1" latinLnBrk="0" hangingPunct="1">
        <a:spcBef>
          <a:spcPts val="0"/>
        </a:spcBef>
        <a:spcAft>
          <a:spcPts val="600"/>
        </a:spcAft>
        <a:buClr>
          <a:schemeClr val="accent2"/>
        </a:buClr>
        <a:buFont typeface="Arial"/>
        <a:buChar char="»"/>
        <a:defRPr sz="2000" kern="1200">
          <a:solidFill>
            <a:schemeClr val="tx1"/>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forums.acdis.org/profile/chutchins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forums.acdis.org/categories/cdi-talk-archive" TargetMode="External"/><Relationship Id="rId4" Type="http://schemas.openxmlformats.org/officeDocument/2006/relationships/hyperlink" Target="https://forums.acdis.org/discussion/2465/sharing-shadowi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txBox="1">
            <a:spLocks/>
          </p:cNvSpPr>
          <p:nvPr/>
        </p:nvSpPr>
        <p:spPr>
          <a:xfrm>
            <a:off x="1764631" y="5204808"/>
            <a:ext cx="7268662" cy="1463040"/>
          </a:xfrm>
          <a:prstGeom prst="rect">
            <a:avLst/>
          </a:prstGeom>
          <a:noFill/>
          <a:ln w="6350">
            <a:noFill/>
          </a:ln>
        </p:spPr>
        <p:txBody>
          <a:bodyPr vert="horz" lIns="91440" tIns="45720" rIns="91440" bIns="45720" rtlCol="0" anchor="b">
            <a:noAutofit/>
          </a:bodyPr>
          <a:lstStyle>
            <a:lvl1pPr marL="342900" indent="-342900" algn="l" defTabSz="457200" rtl="0" eaLnBrk="1" latinLnBrk="0" hangingPunct="1">
              <a:spcBef>
                <a:spcPts val="0"/>
              </a:spcBef>
              <a:spcAft>
                <a:spcPts val="600"/>
              </a:spcAft>
              <a:buClr>
                <a:srgbClr val="529987"/>
              </a:buClr>
              <a:buFont typeface="Arial"/>
              <a:buChar char="•"/>
              <a:defRPr sz="2800" kern="1200">
                <a:solidFill>
                  <a:schemeClr val="tx1"/>
                </a:solidFill>
                <a:latin typeface="Calibri" panose="020F0502020204030204" pitchFamily="34" charset="0"/>
                <a:ea typeface="+mn-ea"/>
                <a:cs typeface="Arial"/>
              </a:defRPr>
            </a:lvl1pPr>
            <a:lvl2pPr marL="742950" indent="-285750" algn="l" defTabSz="457200" rtl="0" eaLnBrk="1" latinLnBrk="0" hangingPunct="1">
              <a:spcBef>
                <a:spcPts val="0"/>
              </a:spcBef>
              <a:spcAft>
                <a:spcPts val="600"/>
              </a:spcAft>
              <a:buClr>
                <a:srgbClr val="529987"/>
              </a:buClr>
              <a:buFont typeface="Arial"/>
              <a:buChar char="–"/>
              <a:defRPr sz="2400" kern="1200">
                <a:solidFill>
                  <a:schemeClr val="tx1"/>
                </a:solidFill>
                <a:latin typeface="Calibri" panose="020F0502020204030204" pitchFamily="34" charset="0"/>
                <a:ea typeface="+mn-ea"/>
                <a:cs typeface="Arial"/>
              </a:defRPr>
            </a:lvl2pPr>
            <a:lvl3pPr marL="1143000" indent="-228600" algn="l" defTabSz="457200" rtl="0" eaLnBrk="1" latinLnBrk="0" hangingPunct="1">
              <a:spcBef>
                <a:spcPts val="0"/>
              </a:spcBef>
              <a:spcAft>
                <a:spcPts val="600"/>
              </a:spcAft>
              <a:buClr>
                <a:srgbClr val="529987"/>
              </a:buClr>
              <a:buFont typeface="Arial"/>
              <a:buChar char="•"/>
              <a:defRPr sz="2400" kern="1200">
                <a:solidFill>
                  <a:schemeClr val="tx1"/>
                </a:solidFill>
                <a:latin typeface="Calibri" panose="020F0502020204030204" pitchFamily="34" charset="0"/>
                <a:ea typeface="+mn-ea"/>
                <a:cs typeface="Arial"/>
              </a:defRPr>
            </a:lvl3pPr>
            <a:lvl4pPr marL="1600200" indent="-228600" algn="l" defTabSz="457200" rtl="0" eaLnBrk="1" latinLnBrk="0" hangingPunct="1">
              <a:spcBef>
                <a:spcPts val="0"/>
              </a:spcBef>
              <a:spcAft>
                <a:spcPts val="600"/>
              </a:spcAft>
              <a:buClr>
                <a:srgbClr val="529987"/>
              </a:buClr>
              <a:buFont typeface="Arial"/>
              <a:buChar char="–"/>
              <a:defRPr sz="2000" kern="1200">
                <a:solidFill>
                  <a:schemeClr val="tx1"/>
                </a:solidFill>
                <a:latin typeface="Calibri" panose="020F0502020204030204" pitchFamily="34" charset="0"/>
                <a:ea typeface="+mn-ea"/>
                <a:cs typeface="Arial"/>
              </a:defRPr>
            </a:lvl4pPr>
            <a:lvl5pPr marL="2057400" indent="-228600" algn="l" defTabSz="457200" rtl="0" eaLnBrk="1" latinLnBrk="0" hangingPunct="1">
              <a:spcBef>
                <a:spcPts val="0"/>
              </a:spcBef>
              <a:spcAft>
                <a:spcPts val="600"/>
              </a:spcAft>
              <a:buClr>
                <a:srgbClr val="529987"/>
              </a:buClr>
              <a:buFont typeface="Arial"/>
              <a:buChar char="»"/>
              <a:defRPr sz="2000" kern="1200">
                <a:solidFill>
                  <a:schemeClr val="tx1"/>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1800" b="1" dirty="0"/>
              <a:t>Karen Bridgeman, MSN,RN, CCDS                     Claudine Hutchinson, BSN, RN</a:t>
            </a:r>
          </a:p>
          <a:p>
            <a:pPr marL="0" indent="0">
              <a:spcAft>
                <a:spcPts val="0"/>
              </a:spcAft>
              <a:buNone/>
            </a:pPr>
            <a:r>
              <a:rPr lang="en-US" sz="1600" i="1" dirty="0"/>
              <a:t>CDI Educator                                                                                                          CDI Specialist</a:t>
            </a:r>
          </a:p>
          <a:p>
            <a:pPr marL="0" indent="0">
              <a:spcAft>
                <a:spcPts val="0"/>
              </a:spcAft>
              <a:buNone/>
            </a:pPr>
            <a:r>
              <a:rPr lang="en-US" sz="1600" dirty="0"/>
              <a:t>Medical University of South Carolina                    The Children’s Hospital at Saint Francis</a:t>
            </a:r>
          </a:p>
          <a:p>
            <a:pPr marL="0" indent="0">
              <a:spcAft>
                <a:spcPts val="0"/>
              </a:spcAft>
              <a:buNone/>
            </a:pPr>
            <a:r>
              <a:rPr lang="en-US" sz="1600" dirty="0"/>
              <a:t>Charleston, SC                                                                                                               Tulsa, OK</a:t>
            </a:r>
          </a:p>
        </p:txBody>
      </p:sp>
      <p:sp>
        <p:nvSpPr>
          <p:cNvPr id="3" name="Title 3"/>
          <p:cNvSpPr txBox="1">
            <a:spLocks/>
          </p:cNvSpPr>
          <p:nvPr/>
        </p:nvSpPr>
        <p:spPr>
          <a:xfrm>
            <a:off x="109728" y="4277435"/>
            <a:ext cx="8923565" cy="822960"/>
          </a:xfrm>
          <a:prstGeom prst="rect">
            <a:avLst/>
          </a:prstGeom>
          <a:noFill/>
        </p:spPr>
        <p:txBody>
          <a:bodyPr vert="horz" lIns="91440" tIns="45720" rIns="91440" bIns="45720" rtlCol="0" anchor="b">
            <a:normAutofit fontScale="92500" lnSpcReduction="10000"/>
          </a:bodyPr>
          <a:lstStyle>
            <a:lvl1pPr algn="l" defTabSz="457200" rtl="0" eaLnBrk="1" latinLnBrk="0" hangingPunct="1">
              <a:spcBef>
                <a:spcPct val="0"/>
              </a:spcBef>
              <a:buNone/>
              <a:defRPr sz="3200" b="1" kern="1200">
                <a:solidFill>
                  <a:srgbClr val="069583"/>
                </a:solidFill>
                <a:latin typeface="+mn-lt"/>
                <a:ea typeface="+mj-ea"/>
                <a:cs typeface="Arial"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dirty="0">
                <a:solidFill>
                  <a:schemeClr val="tx1"/>
                </a:solidFill>
                <a:latin typeface="Calibri"/>
              </a:rPr>
              <a:t>Building a Successful Mentorship:  Tips for the Mentor and Mentee</a:t>
            </a:r>
            <a:endParaRPr kumimoji="0" lang="en-US" sz="2800" b="1" i="0" u="none" strike="noStrike" kern="1200" cap="none" spc="0" normalizeH="0" baseline="0" noProof="0" dirty="0">
              <a:ln>
                <a:noFill/>
              </a:ln>
              <a:solidFill>
                <a:schemeClr val="tx1"/>
              </a:solidFill>
              <a:effectLst/>
              <a:uLnTx/>
              <a:uFillTx/>
              <a:latin typeface="Calibri"/>
              <a:ea typeface="+mj-ea"/>
              <a:cs typeface="Arial" panose="020B0604020202020204" pitchFamily="34" charset="0"/>
            </a:endParaRPr>
          </a:p>
        </p:txBody>
      </p:sp>
    </p:spTree>
    <p:extLst>
      <p:ext uri="{BB962C8B-B14F-4D97-AF65-F5344CB8AC3E}">
        <p14:creationId xmlns:p14="http://schemas.microsoft.com/office/powerpoint/2010/main" val="294737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Mentorship vs Orientation</a:t>
            </a:r>
          </a:p>
        </p:txBody>
      </p:sp>
      <p:sp>
        <p:nvSpPr>
          <p:cNvPr id="5" name="Text Placeholder 4"/>
          <p:cNvSpPr>
            <a:spLocks noGrp="1"/>
          </p:cNvSpPr>
          <p:nvPr>
            <p:ph type="body" idx="1"/>
          </p:nvPr>
        </p:nvSpPr>
        <p:spPr/>
        <p:txBody>
          <a:bodyPr anchor="ctr"/>
          <a:lstStyle/>
          <a:p>
            <a:r>
              <a:rPr lang="en-US" dirty="0"/>
              <a:t>Mentorship</a:t>
            </a:r>
          </a:p>
        </p:txBody>
      </p:sp>
      <p:sp>
        <p:nvSpPr>
          <p:cNvPr id="6" name="Content Placeholder 5"/>
          <p:cNvSpPr>
            <a:spLocks noGrp="1"/>
          </p:cNvSpPr>
          <p:nvPr>
            <p:ph sz="half" idx="2"/>
          </p:nvPr>
        </p:nvSpPr>
        <p:spPr>
          <a:xfrm>
            <a:off x="339976" y="2174873"/>
            <a:ext cx="4448334" cy="4331943"/>
          </a:xfrm>
        </p:spPr>
        <p:txBody>
          <a:bodyPr/>
          <a:lstStyle/>
          <a:p>
            <a:r>
              <a:rPr lang="en-US" dirty="0"/>
              <a:t>Long term</a:t>
            </a:r>
          </a:p>
          <a:p>
            <a:r>
              <a:rPr lang="en-US" dirty="0"/>
              <a:t>Relationship oriented</a:t>
            </a:r>
          </a:p>
          <a:p>
            <a:r>
              <a:rPr lang="en-US" dirty="0"/>
              <a:t>Purpose</a:t>
            </a:r>
          </a:p>
          <a:p>
            <a:pPr lvl="1"/>
            <a:r>
              <a:rPr lang="en-US" dirty="0"/>
              <a:t>Encourage</a:t>
            </a:r>
          </a:p>
          <a:p>
            <a:pPr lvl="1"/>
            <a:r>
              <a:rPr lang="en-US" dirty="0"/>
              <a:t>Guidance</a:t>
            </a:r>
          </a:p>
          <a:p>
            <a:r>
              <a:rPr lang="en-US" dirty="0"/>
              <a:t>Development driven</a:t>
            </a:r>
          </a:p>
          <a:p>
            <a:r>
              <a:rPr lang="en-US" dirty="0"/>
              <a:t>Does not evaluate performance</a:t>
            </a:r>
          </a:p>
          <a:p>
            <a:r>
              <a:rPr lang="en-US" dirty="0"/>
              <a:t>Trust and confidential</a:t>
            </a:r>
          </a:p>
          <a:p>
            <a:r>
              <a:rPr lang="en-US" dirty="0"/>
              <a:t>Development opportunities for both mentee and the mentor</a:t>
            </a:r>
          </a:p>
        </p:txBody>
      </p:sp>
      <p:sp>
        <p:nvSpPr>
          <p:cNvPr id="7" name="Text Placeholder 6"/>
          <p:cNvSpPr>
            <a:spLocks noGrp="1"/>
          </p:cNvSpPr>
          <p:nvPr>
            <p:ph type="body" sz="quarter" idx="3"/>
          </p:nvPr>
        </p:nvSpPr>
        <p:spPr/>
        <p:txBody>
          <a:bodyPr anchor="ctr"/>
          <a:lstStyle/>
          <a:p>
            <a:r>
              <a:rPr lang="en-US" dirty="0"/>
              <a:t>Orientation</a:t>
            </a:r>
          </a:p>
        </p:txBody>
      </p:sp>
      <p:sp>
        <p:nvSpPr>
          <p:cNvPr id="8" name="Content Placeholder 7"/>
          <p:cNvSpPr>
            <a:spLocks noGrp="1"/>
          </p:cNvSpPr>
          <p:nvPr>
            <p:ph sz="quarter" idx="4"/>
          </p:nvPr>
        </p:nvSpPr>
        <p:spPr>
          <a:xfrm>
            <a:off x="4694690" y="2174874"/>
            <a:ext cx="4301826" cy="4331943"/>
          </a:xfrm>
        </p:spPr>
        <p:txBody>
          <a:bodyPr/>
          <a:lstStyle/>
          <a:p>
            <a:r>
              <a:rPr lang="en-US" dirty="0"/>
              <a:t>Short term</a:t>
            </a:r>
          </a:p>
          <a:p>
            <a:r>
              <a:rPr lang="en-US" dirty="0"/>
              <a:t>Task oriented </a:t>
            </a:r>
          </a:p>
          <a:p>
            <a:r>
              <a:rPr lang="en-US" dirty="0"/>
              <a:t>Purpose</a:t>
            </a:r>
          </a:p>
          <a:p>
            <a:pPr lvl="1"/>
            <a:r>
              <a:rPr lang="en-US" dirty="0"/>
              <a:t>Teach specific job skill set</a:t>
            </a:r>
          </a:p>
          <a:p>
            <a:pPr lvl="1"/>
            <a:r>
              <a:rPr lang="en-US" dirty="0"/>
              <a:t>Introduce policies &amp; procedures</a:t>
            </a:r>
          </a:p>
          <a:p>
            <a:r>
              <a:rPr lang="en-US" dirty="0"/>
              <a:t>Performance driven</a:t>
            </a:r>
          </a:p>
          <a:p>
            <a:r>
              <a:rPr lang="en-US" dirty="0"/>
              <a:t>Competency evaluated</a:t>
            </a:r>
          </a:p>
          <a:p>
            <a:r>
              <a:rPr lang="en-US" dirty="0"/>
              <a:t>Well defined outcomes</a:t>
            </a:r>
          </a:p>
          <a:p>
            <a:r>
              <a:rPr lang="en-US" dirty="0"/>
              <a:t>Growth for the orientee</a:t>
            </a:r>
          </a:p>
        </p:txBody>
      </p:sp>
    </p:spTree>
    <p:extLst>
      <p:ext uri="{BB962C8B-B14F-4D97-AF65-F5344CB8AC3E}">
        <p14:creationId xmlns:p14="http://schemas.microsoft.com/office/powerpoint/2010/main" val="2383815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Why Mentorship is Important</a:t>
            </a:r>
          </a:p>
        </p:txBody>
      </p:sp>
      <p:sp>
        <p:nvSpPr>
          <p:cNvPr id="9" name="Content Placeholder 8"/>
          <p:cNvSpPr>
            <a:spLocks noGrp="1"/>
          </p:cNvSpPr>
          <p:nvPr>
            <p:ph idx="1"/>
          </p:nvPr>
        </p:nvSpPr>
        <p:spPr/>
        <p:txBody>
          <a:bodyPr/>
          <a:lstStyle/>
          <a:p>
            <a:r>
              <a:rPr lang="en-US" dirty="0"/>
              <a:t>Effective with problem solving and dealing with others</a:t>
            </a:r>
          </a:p>
          <a:p>
            <a:pPr lvl="1"/>
            <a:r>
              <a:rPr lang="en-US" dirty="0"/>
              <a:t>Physicians </a:t>
            </a:r>
          </a:p>
          <a:p>
            <a:pPr lvl="1"/>
            <a:r>
              <a:rPr lang="en-US" dirty="0"/>
              <a:t>Coders</a:t>
            </a:r>
          </a:p>
          <a:p>
            <a:r>
              <a:rPr lang="en-US" dirty="0"/>
              <a:t>Assists in predicting career success</a:t>
            </a:r>
          </a:p>
          <a:p>
            <a:pPr lvl="1"/>
            <a:r>
              <a:rPr lang="en-US" dirty="0"/>
              <a:t>Improved performance</a:t>
            </a:r>
          </a:p>
          <a:p>
            <a:pPr lvl="1"/>
            <a:r>
              <a:rPr lang="en-US" dirty="0"/>
              <a:t>More salary increases and promotions</a:t>
            </a:r>
          </a:p>
          <a:p>
            <a:pPr lvl="1"/>
            <a:r>
              <a:rPr lang="en-US" dirty="0"/>
              <a:t>Higher job satisfaction</a:t>
            </a:r>
          </a:p>
          <a:p>
            <a:pPr lvl="1"/>
            <a:r>
              <a:rPr lang="en-US" dirty="0"/>
              <a:t>Increased loyalty and decrease turnover</a:t>
            </a:r>
          </a:p>
          <a:p>
            <a:pPr lvl="1"/>
            <a:r>
              <a:rPr lang="en-US" dirty="0"/>
              <a:t>May provide social support that reduces employee stress</a:t>
            </a:r>
          </a:p>
          <a:p>
            <a:pPr lvl="2"/>
            <a:r>
              <a:rPr lang="en-US" dirty="0"/>
              <a:t>Reduce frustration</a:t>
            </a:r>
          </a:p>
          <a:p>
            <a:pPr lvl="2"/>
            <a:r>
              <a:rPr lang="en-US" dirty="0"/>
              <a:t>Empowers to problem solve  </a:t>
            </a:r>
          </a:p>
        </p:txBody>
      </p:sp>
    </p:spTree>
    <p:extLst>
      <p:ext uri="{BB962C8B-B14F-4D97-AF65-F5344CB8AC3E}">
        <p14:creationId xmlns:p14="http://schemas.microsoft.com/office/powerpoint/2010/main" val="192751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Seven Attributes for Mentors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6962732"/>
              </p:ext>
            </p:extLst>
          </p:nvPr>
        </p:nvGraphicFramePr>
        <p:xfrm>
          <a:off x="339725" y="1487488"/>
          <a:ext cx="8445500" cy="504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696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Mentorship</a:t>
            </a:r>
          </a:p>
        </p:txBody>
      </p:sp>
      <p:sp>
        <p:nvSpPr>
          <p:cNvPr id="3" name="Content Placeholder 2"/>
          <p:cNvSpPr>
            <a:spLocks noGrp="1"/>
          </p:cNvSpPr>
          <p:nvPr>
            <p:ph idx="1"/>
          </p:nvPr>
        </p:nvSpPr>
        <p:spPr/>
        <p:txBody>
          <a:bodyPr/>
          <a:lstStyle/>
          <a:p>
            <a:r>
              <a:rPr lang="en-US" dirty="0"/>
              <a:t>No management engagement</a:t>
            </a:r>
          </a:p>
          <a:p>
            <a:r>
              <a:rPr lang="en-US" dirty="0"/>
              <a:t>Loose goals</a:t>
            </a:r>
          </a:p>
          <a:p>
            <a:r>
              <a:rPr lang="en-US" dirty="0"/>
              <a:t>Unknown outcomes</a:t>
            </a:r>
          </a:p>
          <a:p>
            <a:r>
              <a:rPr lang="en-US" dirty="0"/>
              <a:t>Self selection of mentors and mentees</a:t>
            </a:r>
          </a:p>
          <a:p>
            <a:r>
              <a:rPr lang="en-US" dirty="0"/>
              <a:t>May be lack of expertise</a:t>
            </a:r>
          </a:p>
          <a:p>
            <a:r>
              <a:rPr lang="en-US" dirty="0"/>
              <a:t>Lack of formal management support</a:t>
            </a:r>
          </a:p>
          <a:p>
            <a:r>
              <a:rPr lang="en-US" dirty="0"/>
              <a:t>Lack of accountability</a:t>
            </a:r>
          </a:p>
          <a:p>
            <a:r>
              <a:rPr lang="en-US" dirty="0"/>
              <a:t>May be long lasting</a:t>
            </a:r>
          </a:p>
          <a:p>
            <a:r>
              <a:rPr lang="en-US" dirty="0"/>
              <a:t>Indirect organizational benefits</a:t>
            </a:r>
          </a:p>
        </p:txBody>
      </p:sp>
    </p:spTree>
    <p:extLst>
      <p:ext uri="{BB962C8B-B14F-4D97-AF65-F5344CB8AC3E}">
        <p14:creationId xmlns:p14="http://schemas.microsoft.com/office/powerpoint/2010/main" val="304077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Mentorship</a:t>
            </a:r>
          </a:p>
        </p:txBody>
      </p:sp>
      <p:sp>
        <p:nvSpPr>
          <p:cNvPr id="5" name="Content Placeholder 4"/>
          <p:cNvSpPr>
            <a:spLocks noGrp="1"/>
          </p:cNvSpPr>
          <p:nvPr>
            <p:ph idx="1"/>
          </p:nvPr>
        </p:nvSpPr>
        <p:spPr/>
        <p:txBody>
          <a:bodyPr>
            <a:normAutofit lnSpcReduction="10000"/>
          </a:bodyPr>
          <a:lstStyle/>
          <a:p>
            <a:r>
              <a:rPr lang="en-US" dirty="0"/>
              <a:t>Consult management </a:t>
            </a:r>
          </a:p>
          <a:p>
            <a:r>
              <a:rPr lang="en-US" dirty="0"/>
              <a:t>Establish goals</a:t>
            </a:r>
          </a:p>
          <a:p>
            <a:r>
              <a:rPr lang="en-US" dirty="0"/>
              <a:t>Measurable outcomes</a:t>
            </a:r>
          </a:p>
          <a:p>
            <a:r>
              <a:rPr lang="en-US" dirty="0"/>
              <a:t>Participation voluntarily</a:t>
            </a:r>
          </a:p>
          <a:p>
            <a:r>
              <a:rPr lang="en-US" dirty="0"/>
              <a:t>Matching of mentee with mentor</a:t>
            </a:r>
          </a:p>
          <a:p>
            <a:r>
              <a:rPr lang="en-US" dirty="0"/>
              <a:t>Identify time commitment </a:t>
            </a:r>
          </a:p>
          <a:p>
            <a:r>
              <a:rPr lang="en-US" dirty="0"/>
              <a:t>Identity energy in developing relationship</a:t>
            </a:r>
          </a:p>
          <a:p>
            <a:r>
              <a:rPr lang="en-US" dirty="0"/>
              <a:t>Accountability of mentor and mentee</a:t>
            </a:r>
          </a:p>
          <a:p>
            <a:r>
              <a:rPr lang="en-US" dirty="0"/>
              <a:t>Dedicated time to meet</a:t>
            </a:r>
          </a:p>
          <a:p>
            <a:r>
              <a:rPr lang="en-US" dirty="0"/>
              <a:t>Organized agenda</a:t>
            </a:r>
          </a:p>
        </p:txBody>
      </p:sp>
    </p:spTree>
    <p:extLst>
      <p:ext uri="{BB962C8B-B14F-4D97-AF65-F5344CB8AC3E}">
        <p14:creationId xmlns:p14="http://schemas.microsoft.com/office/powerpoint/2010/main" val="51975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Mentorship Off-Site</a:t>
            </a:r>
          </a:p>
        </p:txBody>
      </p:sp>
      <p:sp>
        <p:nvSpPr>
          <p:cNvPr id="3" name="Content Placeholder 2"/>
          <p:cNvSpPr>
            <a:spLocks noGrp="1"/>
          </p:cNvSpPr>
          <p:nvPr>
            <p:ph idx="1"/>
          </p:nvPr>
        </p:nvSpPr>
        <p:spPr/>
        <p:txBody>
          <a:bodyPr>
            <a:normAutofit/>
          </a:bodyPr>
          <a:lstStyle/>
          <a:p>
            <a:r>
              <a:rPr lang="en-US" dirty="0"/>
              <a:t>Beneficial for small community hospitals with limited CDI specialists</a:t>
            </a:r>
          </a:p>
          <a:p>
            <a:r>
              <a:rPr lang="en-US" dirty="0"/>
              <a:t>Conveys that management is willing to invest in their employees</a:t>
            </a:r>
          </a:p>
          <a:p>
            <a:r>
              <a:rPr lang="en-US" dirty="0"/>
              <a:t>Experience can be customized to address the needs of the CDI mentee</a:t>
            </a:r>
          </a:p>
          <a:p>
            <a:r>
              <a:rPr lang="en-US" dirty="0"/>
              <a:t>Decreased distractions helps mentees absorb more information</a:t>
            </a:r>
          </a:p>
          <a:p>
            <a:r>
              <a:rPr lang="en-US" dirty="0"/>
              <a:t>Networking with experienced CDI specialists </a:t>
            </a:r>
          </a:p>
          <a:p>
            <a:r>
              <a:rPr lang="en-US" dirty="0"/>
              <a:t>Eliminate costly consultant fees </a:t>
            </a:r>
          </a:p>
        </p:txBody>
      </p:sp>
    </p:spTree>
    <p:extLst>
      <p:ext uri="{BB962C8B-B14F-4D97-AF65-F5344CB8AC3E}">
        <p14:creationId xmlns:p14="http://schemas.microsoft.com/office/powerpoint/2010/main" val="1600655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Claudine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0703" y="1334020"/>
            <a:ext cx="5383543" cy="5043487"/>
          </a:xfrm>
        </p:spPr>
      </p:pic>
    </p:spTree>
    <p:extLst>
      <p:ext uri="{BB962C8B-B14F-4D97-AF65-F5344CB8AC3E}">
        <p14:creationId xmlns:p14="http://schemas.microsoft.com/office/powerpoint/2010/main" val="3317542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Saint Francis Health Care System</a:t>
            </a:r>
          </a:p>
        </p:txBody>
      </p:sp>
      <p:sp>
        <p:nvSpPr>
          <p:cNvPr id="5" name="Text Placeholder 4"/>
          <p:cNvSpPr>
            <a:spLocks noGrp="1"/>
          </p:cNvSpPr>
          <p:nvPr>
            <p:ph type="body" idx="1"/>
          </p:nvPr>
        </p:nvSpPr>
        <p:spPr/>
        <p:txBody>
          <a:bodyPr anchor="ctr"/>
          <a:lstStyle/>
          <a:p>
            <a:r>
              <a:rPr lang="en-US" dirty="0"/>
              <a:t>Saint Francis Health System</a:t>
            </a:r>
          </a:p>
        </p:txBody>
      </p:sp>
      <p:sp>
        <p:nvSpPr>
          <p:cNvPr id="6" name="Content Placeholder 5"/>
          <p:cNvSpPr>
            <a:spLocks noGrp="1"/>
          </p:cNvSpPr>
          <p:nvPr>
            <p:ph sz="half" idx="2"/>
          </p:nvPr>
        </p:nvSpPr>
        <p:spPr/>
        <p:txBody>
          <a:bodyPr>
            <a:normAutofit fontScale="92500" lnSpcReduction="20000"/>
          </a:bodyPr>
          <a:lstStyle/>
          <a:p>
            <a:r>
              <a:rPr lang="en-US" dirty="0"/>
              <a:t>Nonprofit, Catholic organization</a:t>
            </a:r>
          </a:p>
          <a:p>
            <a:r>
              <a:rPr lang="en-US" dirty="0"/>
              <a:t>Six facilities</a:t>
            </a:r>
          </a:p>
          <a:p>
            <a:pPr lvl="1"/>
            <a:r>
              <a:rPr lang="en-US" dirty="0"/>
              <a:t>Saint Francis Hospital</a:t>
            </a:r>
          </a:p>
          <a:p>
            <a:pPr lvl="1"/>
            <a:r>
              <a:rPr lang="en-US" dirty="0"/>
              <a:t>Children’s Hospital at Saint Francis</a:t>
            </a:r>
          </a:p>
          <a:p>
            <a:pPr lvl="1"/>
            <a:r>
              <a:rPr lang="en-US" dirty="0"/>
              <a:t>Laureate Psychiatric Clinic and Hospital</a:t>
            </a:r>
          </a:p>
          <a:p>
            <a:pPr lvl="1"/>
            <a:r>
              <a:rPr lang="en-US" dirty="0"/>
              <a:t>Warren Clinic</a:t>
            </a:r>
          </a:p>
          <a:p>
            <a:pPr lvl="1"/>
            <a:r>
              <a:rPr lang="en-US" dirty="0"/>
              <a:t>Saint Francis Hospital at Broken Arrow</a:t>
            </a:r>
          </a:p>
          <a:p>
            <a:pPr lvl="1"/>
            <a:r>
              <a:rPr lang="en-US" dirty="0"/>
              <a:t>Saint Francis Heart Hospital</a:t>
            </a:r>
          </a:p>
          <a:p>
            <a:r>
              <a:rPr lang="en-US" dirty="0"/>
              <a:t>1113 beds</a:t>
            </a:r>
          </a:p>
          <a:p>
            <a:r>
              <a:rPr lang="en-US" dirty="0"/>
              <a:t>Level 2 Trauma Center</a:t>
            </a:r>
          </a:p>
        </p:txBody>
      </p:sp>
      <p:sp>
        <p:nvSpPr>
          <p:cNvPr id="7" name="Text Placeholder 6"/>
          <p:cNvSpPr>
            <a:spLocks noGrp="1"/>
          </p:cNvSpPr>
          <p:nvPr>
            <p:ph type="body" sz="quarter" idx="3"/>
          </p:nvPr>
        </p:nvSpPr>
        <p:spPr>
          <a:xfrm>
            <a:off x="4454776" y="1269816"/>
            <a:ext cx="4354714" cy="905059"/>
          </a:xfrm>
        </p:spPr>
        <p:txBody>
          <a:bodyPr>
            <a:noAutofit/>
          </a:bodyPr>
          <a:lstStyle/>
          <a:p>
            <a:pPr>
              <a:spcAft>
                <a:spcPts val="0"/>
              </a:spcAft>
            </a:pPr>
            <a:r>
              <a:rPr lang="en-US" dirty="0"/>
              <a:t>The Children’s Hospital</a:t>
            </a:r>
          </a:p>
          <a:p>
            <a:pPr>
              <a:spcAft>
                <a:spcPts val="0"/>
              </a:spcAft>
            </a:pPr>
            <a:r>
              <a:rPr lang="en-US" dirty="0"/>
              <a:t>at Saint Francis</a:t>
            </a:r>
          </a:p>
        </p:txBody>
      </p:sp>
      <p:sp>
        <p:nvSpPr>
          <p:cNvPr id="8" name="Content Placeholder 7"/>
          <p:cNvSpPr>
            <a:spLocks noGrp="1"/>
          </p:cNvSpPr>
          <p:nvPr>
            <p:ph sz="quarter" idx="4"/>
          </p:nvPr>
        </p:nvSpPr>
        <p:spPr/>
        <p:txBody>
          <a:bodyPr>
            <a:normAutofit fontScale="85000" lnSpcReduction="20000"/>
          </a:bodyPr>
          <a:lstStyle/>
          <a:p>
            <a:r>
              <a:rPr lang="en-US" dirty="0"/>
              <a:t>162 licensed beds</a:t>
            </a:r>
          </a:p>
          <a:p>
            <a:r>
              <a:rPr lang="en-US" dirty="0"/>
              <a:t>Service lines</a:t>
            </a:r>
          </a:p>
          <a:p>
            <a:pPr lvl="1"/>
            <a:r>
              <a:rPr lang="en-US" dirty="0"/>
              <a:t>Pediatric Cardiology/Cardiac Surgery</a:t>
            </a:r>
          </a:p>
          <a:p>
            <a:pPr lvl="1"/>
            <a:r>
              <a:rPr lang="en-US" dirty="0"/>
              <a:t>Pediatric Heme-Oncology</a:t>
            </a:r>
          </a:p>
          <a:p>
            <a:pPr lvl="1"/>
            <a:r>
              <a:rPr lang="en-US" dirty="0"/>
              <a:t>Pediatric Pulmonary</a:t>
            </a:r>
          </a:p>
          <a:p>
            <a:pPr lvl="1"/>
            <a:r>
              <a:rPr lang="en-US" dirty="0"/>
              <a:t>Pediatric Neurology</a:t>
            </a:r>
          </a:p>
          <a:p>
            <a:pPr lvl="1"/>
            <a:r>
              <a:rPr lang="en-US" dirty="0"/>
              <a:t>Pediatric </a:t>
            </a:r>
            <a:r>
              <a:rPr lang="en-US"/>
              <a:t>Emergency Dept.</a:t>
            </a:r>
            <a:endParaRPr lang="en-US" dirty="0"/>
          </a:p>
          <a:p>
            <a:pPr lvl="1"/>
            <a:r>
              <a:rPr lang="en-US" dirty="0"/>
              <a:t>Pediatric Hospitalists</a:t>
            </a:r>
          </a:p>
          <a:p>
            <a:pPr lvl="1"/>
            <a:r>
              <a:rPr lang="en-US" dirty="0"/>
              <a:t>Pediatric ICU</a:t>
            </a:r>
          </a:p>
          <a:p>
            <a:pPr lvl="1"/>
            <a:r>
              <a:rPr lang="en-US" dirty="0"/>
              <a:t>Neonatal Services </a:t>
            </a:r>
          </a:p>
          <a:p>
            <a:pPr lvl="2"/>
            <a:r>
              <a:rPr lang="en-US" dirty="0"/>
              <a:t>Level IV NICU</a:t>
            </a:r>
          </a:p>
          <a:p>
            <a:r>
              <a:rPr lang="en-US" dirty="0"/>
              <a:t>St. Jude Affiliate Clinic </a:t>
            </a:r>
          </a:p>
          <a:p>
            <a:pPr lvl="1"/>
            <a:r>
              <a:rPr lang="en-US" dirty="0"/>
              <a:t>Pediatric hematology / oncology</a:t>
            </a:r>
          </a:p>
          <a:p>
            <a:endParaRPr lang="en-US" dirty="0"/>
          </a:p>
        </p:txBody>
      </p:sp>
    </p:spTree>
    <p:extLst>
      <p:ext uri="{BB962C8B-B14F-4D97-AF65-F5344CB8AC3E}">
        <p14:creationId xmlns:p14="http://schemas.microsoft.com/office/powerpoint/2010/main" val="1823557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6884" y="465221"/>
            <a:ext cx="7140902" cy="804595"/>
          </a:xfrm>
        </p:spPr>
        <p:txBody>
          <a:bodyPr>
            <a:normAutofit fontScale="90000"/>
          </a:bodyPr>
          <a:lstStyle/>
          <a:p>
            <a:r>
              <a:rPr lang="en-US" dirty="0"/>
              <a:t>The Children’s Hospital at Saint Francis               CDI Program</a:t>
            </a:r>
          </a:p>
        </p:txBody>
      </p:sp>
      <p:sp>
        <p:nvSpPr>
          <p:cNvPr id="9" name="Content Placeholder 8"/>
          <p:cNvSpPr>
            <a:spLocks noGrp="1"/>
          </p:cNvSpPr>
          <p:nvPr>
            <p:ph idx="1"/>
          </p:nvPr>
        </p:nvSpPr>
        <p:spPr/>
        <p:txBody>
          <a:bodyPr>
            <a:normAutofit/>
          </a:bodyPr>
          <a:lstStyle/>
          <a:p>
            <a:r>
              <a:rPr lang="en-US" dirty="0"/>
              <a:t>Pilot program October 2010 – June 2011</a:t>
            </a:r>
          </a:p>
          <a:p>
            <a:r>
              <a:rPr lang="en-US" dirty="0"/>
              <a:t>Permanent position in July 2011 (1 FTE)</a:t>
            </a:r>
          </a:p>
          <a:p>
            <a:pPr lvl="1"/>
            <a:r>
              <a:rPr lang="en-US" dirty="0"/>
              <a:t>Medicaid reviews </a:t>
            </a:r>
          </a:p>
          <a:p>
            <a:pPr lvl="2"/>
            <a:r>
              <a:rPr lang="en-US" dirty="0"/>
              <a:t>Concurrent reviews</a:t>
            </a:r>
          </a:p>
          <a:p>
            <a:pPr lvl="2"/>
            <a:r>
              <a:rPr lang="en-US" dirty="0"/>
              <a:t>Discharges with open queries</a:t>
            </a:r>
          </a:p>
          <a:p>
            <a:pPr lvl="1"/>
            <a:r>
              <a:rPr lang="en-US" dirty="0"/>
              <a:t>Resident CDI education monthly </a:t>
            </a:r>
          </a:p>
          <a:p>
            <a:pPr lvl="1"/>
            <a:r>
              <a:rPr lang="en-US" dirty="0"/>
              <a:t>Coder-CDI DRG Mismatch</a:t>
            </a:r>
          </a:p>
          <a:p>
            <a:pPr lvl="1"/>
            <a:r>
              <a:rPr lang="en-US" dirty="0"/>
              <a:t>Coding – Physician Liaison</a:t>
            </a:r>
          </a:p>
          <a:p>
            <a:pPr lvl="2"/>
            <a:r>
              <a:rPr lang="en-US" dirty="0"/>
              <a:t>Contact physicians for outstanding coding queries</a:t>
            </a:r>
          </a:p>
          <a:p>
            <a:pPr lvl="1"/>
            <a:r>
              <a:rPr lang="en-US" dirty="0"/>
              <a:t>Denial reviews and Appeal Letters </a:t>
            </a:r>
          </a:p>
        </p:txBody>
      </p:sp>
    </p:spTree>
    <p:extLst>
      <p:ext uri="{BB962C8B-B14F-4D97-AF65-F5344CB8AC3E}">
        <p14:creationId xmlns:p14="http://schemas.microsoft.com/office/powerpoint/2010/main" val="350005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Claudine’s Story</a:t>
            </a:r>
          </a:p>
        </p:txBody>
      </p:sp>
      <p:sp>
        <p:nvSpPr>
          <p:cNvPr id="5" name="Content Placeholder 4"/>
          <p:cNvSpPr>
            <a:spLocks noGrp="1"/>
          </p:cNvSpPr>
          <p:nvPr>
            <p:ph sz="half" idx="1"/>
          </p:nvPr>
        </p:nvSpPr>
        <p:spPr/>
        <p:txBody>
          <a:bodyPr>
            <a:normAutofit fontScale="92500" lnSpcReduction="20000"/>
          </a:bodyPr>
          <a:lstStyle/>
          <a:p>
            <a:r>
              <a:rPr lang="en-US" dirty="0"/>
              <a:t>Initial CDI training </a:t>
            </a:r>
          </a:p>
          <a:p>
            <a:pPr lvl="1"/>
            <a:r>
              <a:rPr lang="en-US" dirty="0"/>
              <a:t>Adult CDI program at affiliated hospital </a:t>
            </a:r>
          </a:p>
          <a:p>
            <a:pPr lvl="2"/>
            <a:r>
              <a:rPr lang="en-US" dirty="0"/>
              <a:t>Lack of application of pediatric knowledge </a:t>
            </a:r>
          </a:p>
          <a:p>
            <a:pPr lvl="2"/>
            <a:r>
              <a:rPr lang="en-US" dirty="0"/>
              <a:t>Limited orientation</a:t>
            </a:r>
          </a:p>
          <a:p>
            <a:pPr lvl="1"/>
            <a:r>
              <a:rPr lang="en-US" dirty="0"/>
              <a:t>Outside Consultant training</a:t>
            </a:r>
          </a:p>
          <a:p>
            <a:pPr lvl="2"/>
            <a:r>
              <a:rPr lang="en-US" dirty="0"/>
              <a:t>Pediatric focus for CDI </a:t>
            </a:r>
          </a:p>
          <a:p>
            <a:pPr lvl="2"/>
            <a:r>
              <a:rPr lang="en-US" dirty="0"/>
              <a:t>Classroom oriented</a:t>
            </a:r>
          </a:p>
          <a:p>
            <a:r>
              <a:rPr lang="en-US" dirty="0"/>
              <a:t>Limited support</a:t>
            </a:r>
          </a:p>
          <a:p>
            <a:pPr lvl="1"/>
            <a:r>
              <a:rPr lang="en-US" dirty="0"/>
              <a:t>Lack of physician engagement</a:t>
            </a:r>
          </a:p>
          <a:p>
            <a:pPr lvl="1"/>
            <a:r>
              <a:rPr lang="en-US" dirty="0"/>
              <a:t>No pediatric physician advisor</a:t>
            </a:r>
          </a:p>
          <a:p>
            <a:pPr lvl="1"/>
            <a:r>
              <a:rPr lang="en-US" dirty="0"/>
              <a:t>Sole CDI specialist</a:t>
            </a:r>
          </a:p>
        </p:txBody>
      </p:sp>
      <p:sp>
        <p:nvSpPr>
          <p:cNvPr id="6" name="Content Placeholder 5"/>
          <p:cNvSpPr>
            <a:spLocks noGrp="1"/>
          </p:cNvSpPr>
          <p:nvPr>
            <p:ph sz="half" idx="2"/>
          </p:nvPr>
        </p:nvSpPr>
        <p:spPr/>
        <p:txBody>
          <a:bodyPr>
            <a:normAutofit fontScale="92500" lnSpcReduction="20000"/>
          </a:bodyPr>
          <a:lstStyle/>
          <a:p>
            <a:r>
              <a:rPr lang="en-US" dirty="0"/>
              <a:t>Limited resources</a:t>
            </a:r>
          </a:p>
          <a:p>
            <a:pPr lvl="1"/>
            <a:r>
              <a:rPr lang="en-US" dirty="0"/>
              <a:t>Manual spreadsheets</a:t>
            </a:r>
          </a:p>
          <a:p>
            <a:pPr lvl="1"/>
            <a:r>
              <a:rPr lang="en-US" dirty="0"/>
              <a:t>Manual worklist for daily census</a:t>
            </a:r>
          </a:p>
          <a:p>
            <a:pPr lvl="1"/>
            <a:r>
              <a:rPr lang="en-US" dirty="0"/>
              <a:t>Manually determined the    MS-DRG grouper </a:t>
            </a:r>
          </a:p>
          <a:p>
            <a:pPr lvl="1"/>
            <a:r>
              <a:rPr lang="en-US" dirty="0"/>
              <a:t>No CDI software  or encoder</a:t>
            </a:r>
          </a:p>
          <a:p>
            <a:pPr lvl="1"/>
            <a:r>
              <a:rPr lang="en-US" dirty="0"/>
              <a:t>Single monitor</a:t>
            </a:r>
          </a:p>
          <a:p>
            <a:pPr lvl="1"/>
            <a:r>
              <a:rPr lang="en-US" dirty="0"/>
              <a:t>Lack of pediatric resources</a:t>
            </a:r>
          </a:p>
          <a:p>
            <a:r>
              <a:rPr lang="en-US" dirty="0"/>
              <a:t>Increasing frustration with decreasing job satisfaction</a:t>
            </a:r>
          </a:p>
          <a:p>
            <a:pPr lvl="1"/>
            <a:r>
              <a:rPr lang="en-US" dirty="0"/>
              <a:t>Long hours</a:t>
            </a:r>
          </a:p>
          <a:p>
            <a:pPr lvl="1"/>
            <a:r>
              <a:rPr lang="en-US" dirty="0"/>
              <a:t>Managing workload tedious</a:t>
            </a:r>
          </a:p>
          <a:p>
            <a:endParaRPr lang="en-US" dirty="0"/>
          </a:p>
        </p:txBody>
      </p:sp>
    </p:spTree>
    <p:extLst>
      <p:ext uri="{BB962C8B-B14F-4D97-AF65-F5344CB8AC3E}">
        <p14:creationId xmlns:p14="http://schemas.microsoft.com/office/powerpoint/2010/main" val="336367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p:txBody>
          <a:bodyPr/>
          <a:lstStyle/>
          <a:p>
            <a:r>
              <a:rPr lang="en-US" dirty="0"/>
              <a:t>Learning Objectives</a:t>
            </a:r>
          </a:p>
        </p:txBody>
      </p:sp>
      <p:sp>
        <p:nvSpPr>
          <p:cNvPr id="13315" name="Content Placeholder 2"/>
          <p:cNvSpPr>
            <a:spLocks noGrp="1"/>
          </p:cNvSpPr>
          <p:nvPr>
            <p:ph idx="1"/>
          </p:nvPr>
        </p:nvSpPr>
        <p:spPr/>
        <p:txBody>
          <a:bodyPr>
            <a:normAutofit/>
          </a:bodyPr>
          <a:lstStyle/>
          <a:p>
            <a:r>
              <a:rPr lang="en-US" sz="3200" dirty="0"/>
              <a:t>At the completion of this educational activity, the learner will be able to:</a:t>
            </a:r>
          </a:p>
          <a:p>
            <a:pPr lvl="1"/>
            <a:r>
              <a:rPr lang="en-US" sz="2800" dirty="0"/>
              <a:t>Discuss the importance of a mentorship. </a:t>
            </a:r>
          </a:p>
          <a:p>
            <a:pPr lvl="1"/>
            <a:r>
              <a:rPr lang="en-US" sz="2800" dirty="0"/>
              <a:t>Describe the benefits of a mentorship for both the mentor and the mentee.</a:t>
            </a:r>
          </a:p>
          <a:p>
            <a:pPr lvl="1"/>
            <a:r>
              <a:rPr lang="en-US" sz="2800" dirty="0"/>
              <a:t>Describe strategies for establishing a mentorship from both the mentor and mentee perspective.</a:t>
            </a:r>
          </a:p>
          <a:p>
            <a:pPr lvl="1"/>
            <a:r>
              <a:rPr lang="en-US" sz="2800" dirty="0"/>
              <a:t>Identify characteristics needed for developing a mentor role</a:t>
            </a:r>
            <a:r>
              <a:rPr lang="en-US" sz="2000" dirty="0"/>
              <a:t>.</a:t>
            </a:r>
          </a:p>
        </p:txBody>
      </p:sp>
    </p:spTree>
    <p:extLst>
      <p:ext uri="{BB962C8B-B14F-4D97-AF65-F5344CB8AC3E}">
        <p14:creationId xmlns:p14="http://schemas.microsoft.com/office/powerpoint/2010/main" val="2865986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Claudine Begins </a:t>
            </a:r>
          </a:p>
        </p:txBody>
      </p:sp>
      <p:sp>
        <p:nvSpPr>
          <p:cNvPr id="3" name="Content Placeholder 2"/>
          <p:cNvSpPr>
            <a:spLocks noGrp="1"/>
          </p:cNvSpPr>
          <p:nvPr>
            <p:ph idx="1"/>
          </p:nvPr>
        </p:nvSpPr>
        <p:spPr/>
        <p:txBody>
          <a:bodyPr>
            <a:normAutofit fontScale="55000" lnSpcReduction="20000"/>
          </a:bodyPr>
          <a:lstStyle/>
          <a:p>
            <a:r>
              <a:rPr lang="en-US" dirty="0"/>
              <a:t>2012</a:t>
            </a:r>
          </a:p>
          <a:p>
            <a:pPr lvl="1"/>
            <a:r>
              <a:rPr lang="en-US" dirty="0"/>
              <a:t>Pilot Pediatric CDI program became official</a:t>
            </a:r>
          </a:p>
          <a:p>
            <a:pPr lvl="1"/>
            <a:r>
              <a:rPr lang="en-US" dirty="0"/>
              <a:t>Emailed several ACDIS’s pediatric subgroup (APDIS) seeking assistance on pediatric CDI programs </a:t>
            </a:r>
          </a:p>
          <a:p>
            <a:r>
              <a:rPr lang="en-US" dirty="0"/>
              <a:t>2013 </a:t>
            </a:r>
          </a:p>
          <a:p>
            <a:pPr lvl="1"/>
            <a:r>
              <a:rPr lang="en-US" dirty="0"/>
              <a:t>separated from adult CDI program</a:t>
            </a:r>
          </a:p>
          <a:p>
            <a:pPr lvl="1"/>
            <a:r>
              <a:rPr lang="en-US" dirty="0"/>
              <a:t>The adult program’s CDI software is available </a:t>
            </a:r>
            <a:r>
              <a:rPr lang="en-US" b="1" dirty="0"/>
              <a:t>only as a reference </a:t>
            </a:r>
            <a:r>
              <a:rPr lang="en-US" dirty="0"/>
              <a:t>to the Pediatric CDI program</a:t>
            </a:r>
          </a:p>
          <a:p>
            <a:r>
              <a:rPr lang="en-US" dirty="0"/>
              <a:t>2014</a:t>
            </a:r>
          </a:p>
          <a:p>
            <a:pPr lvl="1"/>
            <a:r>
              <a:rPr lang="en-US" dirty="0"/>
              <a:t>CDI Strategies “CDIS Exchange Day”</a:t>
            </a:r>
          </a:p>
          <a:p>
            <a:pPr lvl="2"/>
            <a:r>
              <a:rPr lang="en-US" dirty="0"/>
              <a:t>Discussed with manager who approved of shadowing opportunity</a:t>
            </a:r>
          </a:p>
          <a:p>
            <a:pPr lvl="1"/>
            <a:r>
              <a:rPr lang="en-US" dirty="0"/>
              <a:t>Emails and posted on </a:t>
            </a:r>
            <a:r>
              <a:rPr lang="en-US" i="1" dirty="0"/>
              <a:t>ACDIS CDI Talk </a:t>
            </a:r>
            <a:r>
              <a:rPr lang="en-US" dirty="0"/>
              <a:t>requesting someone willing to mentor</a:t>
            </a:r>
          </a:p>
          <a:p>
            <a:pPr lvl="2"/>
            <a:r>
              <a:rPr lang="en-US" dirty="0"/>
              <a:t>Responses with offers to assist but not able mentor</a:t>
            </a:r>
          </a:p>
          <a:p>
            <a:pPr lvl="2"/>
            <a:r>
              <a:rPr lang="en-US" dirty="0"/>
              <a:t>Response with opportunity for mentorship</a:t>
            </a:r>
          </a:p>
          <a:p>
            <a:pPr lvl="1"/>
            <a:r>
              <a:rPr lang="en-US" dirty="0"/>
              <a:t>Administration constraints with program feasibility with return on investment hindering implementing mentoring opportunity</a:t>
            </a:r>
          </a:p>
          <a:p>
            <a:pPr lvl="1"/>
            <a:r>
              <a:rPr lang="en-US" dirty="0"/>
              <a:t>Continued reaching out for support via e-mails and CDI Talk (ACDIS Forums) </a:t>
            </a:r>
          </a:p>
          <a:p>
            <a:r>
              <a:rPr lang="en-US" dirty="0"/>
              <a:t>2015</a:t>
            </a:r>
          </a:p>
          <a:p>
            <a:pPr lvl="1"/>
            <a:r>
              <a:rPr lang="en-US" dirty="0"/>
              <a:t>Attended the 8</a:t>
            </a:r>
            <a:r>
              <a:rPr lang="en-US" baseline="30000" dirty="0"/>
              <a:t>th</a:t>
            </a:r>
            <a:r>
              <a:rPr lang="en-US" dirty="0"/>
              <a:t> ACDIS National Conference in San Antonio with four pediatric breakout sessions </a:t>
            </a:r>
          </a:p>
          <a:p>
            <a:pPr lvl="1"/>
            <a:r>
              <a:rPr lang="en-US" dirty="0"/>
              <a:t>Opportunity to network with future mentor </a:t>
            </a:r>
            <a:endParaRPr lang="en-US" i="1" dirty="0"/>
          </a:p>
          <a:p>
            <a:r>
              <a:rPr lang="en-US" dirty="0"/>
              <a:t>2016</a:t>
            </a:r>
          </a:p>
          <a:p>
            <a:pPr lvl="1"/>
            <a:r>
              <a:rPr lang="en-US" dirty="0"/>
              <a:t>Administration gave approval for on-site mentorship </a:t>
            </a:r>
          </a:p>
        </p:txBody>
      </p:sp>
      <p:sp>
        <p:nvSpPr>
          <p:cNvPr id="4" name="TextBox 3"/>
          <p:cNvSpPr txBox="1"/>
          <p:nvPr/>
        </p:nvSpPr>
        <p:spPr>
          <a:xfrm>
            <a:off x="4594260" y="870561"/>
            <a:ext cx="4041346" cy="1015663"/>
          </a:xfrm>
          <a:prstGeom prst="rect">
            <a:avLst/>
          </a:prstGeom>
          <a:noFill/>
        </p:spPr>
        <p:txBody>
          <a:bodyPr wrap="square" rtlCol="0">
            <a:spAutoFit/>
          </a:bodyPr>
          <a:lstStyle/>
          <a:p>
            <a:pPr algn="ctr"/>
            <a:r>
              <a:rPr lang="en-US" sz="2000" b="1" i="1" dirty="0">
                <a:solidFill>
                  <a:srgbClr val="7030A0"/>
                </a:solidFill>
              </a:rPr>
              <a:t>You don’t have to be great to start, but you have to start to be great.</a:t>
            </a:r>
          </a:p>
          <a:p>
            <a:pPr algn="r"/>
            <a:r>
              <a:rPr lang="en-US" sz="2000" b="1" i="1" dirty="0">
                <a:solidFill>
                  <a:srgbClr val="7030A0"/>
                </a:solidFill>
              </a:rPr>
              <a:t> </a:t>
            </a:r>
            <a:r>
              <a:rPr lang="en-US" sz="1200" i="1" dirty="0"/>
              <a:t>Zig Ziglar</a:t>
            </a:r>
          </a:p>
        </p:txBody>
      </p:sp>
    </p:spTree>
    <p:extLst>
      <p:ext uri="{BB962C8B-B14F-4D97-AF65-F5344CB8AC3E}">
        <p14:creationId xmlns:p14="http://schemas.microsoft.com/office/powerpoint/2010/main" val="783695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Attributes for Mentees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7197927"/>
              </p:ext>
            </p:extLst>
          </p:nvPr>
        </p:nvGraphicFramePr>
        <p:xfrm>
          <a:off x="339725" y="1487488"/>
          <a:ext cx="8445500" cy="5043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1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Mentee Planning</a:t>
            </a:r>
          </a:p>
        </p:txBody>
      </p:sp>
      <p:sp>
        <p:nvSpPr>
          <p:cNvPr id="3" name="Content Placeholder 2"/>
          <p:cNvSpPr>
            <a:spLocks noGrp="1"/>
          </p:cNvSpPr>
          <p:nvPr>
            <p:ph idx="1"/>
          </p:nvPr>
        </p:nvSpPr>
        <p:spPr/>
        <p:txBody>
          <a:bodyPr>
            <a:normAutofit lnSpcReduction="10000"/>
          </a:bodyPr>
          <a:lstStyle/>
          <a:p>
            <a:r>
              <a:rPr lang="en-US" dirty="0"/>
              <a:t>Discuss with management</a:t>
            </a:r>
          </a:p>
          <a:p>
            <a:pPr lvl="1"/>
            <a:r>
              <a:rPr lang="en-US" dirty="0"/>
              <a:t>Expenditures</a:t>
            </a:r>
          </a:p>
          <a:p>
            <a:pPr lvl="1"/>
            <a:r>
              <a:rPr lang="en-US" dirty="0"/>
              <a:t>Time commitment</a:t>
            </a:r>
          </a:p>
          <a:p>
            <a:pPr lvl="1"/>
            <a:r>
              <a:rPr lang="en-US" dirty="0"/>
              <a:t>Productivity</a:t>
            </a:r>
          </a:p>
          <a:p>
            <a:pPr lvl="1"/>
            <a:r>
              <a:rPr lang="en-US" dirty="0"/>
              <a:t>Expectations and goals </a:t>
            </a:r>
          </a:p>
          <a:p>
            <a:r>
              <a:rPr lang="en-US" dirty="0"/>
              <a:t>Consult with hospital compliance and legal departments for required approval</a:t>
            </a:r>
          </a:p>
          <a:p>
            <a:r>
              <a:rPr lang="en-US" dirty="0"/>
              <a:t>Develop a time frame for a site visit</a:t>
            </a:r>
          </a:p>
          <a:p>
            <a:r>
              <a:rPr lang="en-US" dirty="0"/>
              <a:t>Identify goals for the experience </a:t>
            </a:r>
          </a:p>
          <a:p>
            <a:r>
              <a:rPr lang="en-US" dirty="0"/>
              <a:t>Discuss expectations of the experience</a:t>
            </a:r>
          </a:p>
          <a:p>
            <a:pPr lvl="1"/>
            <a:r>
              <a:rPr lang="en-US" dirty="0"/>
              <a:t>Dress code</a:t>
            </a:r>
          </a:p>
          <a:p>
            <a:endParaRPr lang="en-US" dirty="0"/>
          </a:p>
        </p:txBody>
      </p:sp>
    </p:spTree>
    <p:extLst>
      <p:ext uri="{BB962C8B-B14F-4D97-AF65-F5344CB8AC3E}">
        <p14:creationId xmlns:p14="http://schemas.microsoft.com/office/powerpoint/2010/main" val="174728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Mentor Planning</a:t>
            </a:r>
          </a:p>
        </p:txBody>
      </p:sp>
      <p:sp>
        <p:nvSpPr>
          <p:cNvPr id="6" name="Content Placeholder 5"/>
          <p:cNvSpPr>
            <a:spLocks noGrp="1"/>
          </p:cNvSpPr>
          <p:nvPr>
            <p:ph idx="1"/>
          </p:nvPr>
        </p:nvSpPr>
        <p:spPr/>
        <p:txBody>
          <a:bodyPr>
            <a:normAutofit fontScale="77500" lnSpcReduction="20000"/>
          </a:bodyPr>
          <a:lstStyle/>
          <a:p>
            <a:r>
              <a:rPr lang="en-US" dirty="0"/>
              <a:t>Discuss with management</a:t>
            </a:r>
          </a:p>
          <a:p>
            <a:pPr lvl="1"/>
            <a:r>
              <a:rPr lang="en-US" dirty="0"/>
              <a:t>Expenditures</a:t>
            </a:r>
          </a:p>
          <a:p>
            <a:pPr lvl="1"/>
            <a:r>
              <a:rPr lang="en-US" dirty="0"/>
              <a:t>Time commitment</a:t>
            </a:r>
          </a:p>
          <a:p>
            <a:pPr lvl="1"/>
            <a:r>
              <a:rPr lang="en-US" dirty="0"/>
              <a:t>Productivity</a:t>
            </a:r>
          </a:p>
          <a:p>
            <a:r>
              <a:rPr lang="en-US" dirty="0"/>
              <a:t>Consult with hospital compliance and legal departments for required approval</a:t>
            </a:r>
          </a:p>
          <a:p>
            <a:r>
              <a:rPr lang="en-US" dirty="0"/>
              <a:t>Develop a time frame for a site visit</a:t>
            </a:r>
          </a:p>
          <a:p>
            <a:r>
              <a:rPr lang="en-US" dirty="0"/>
              <a:t>Discuss expectations of the experience</a:t>
            </a:r>
          </a:p>
          <a:p>
            <a:r>
              <a:rPr lang="en-US" dirty="0"/>
              <a:t>Identify goals for the experience </a:t>
            </a:r>
          </a:p>
          <a:p>
            <a:r>
              <a:rPr lang="en-US" dirty="0"/>
              <a:t>Develop an agenda</a:t>
            </a:r>
          </a:p>
          <a:p>
            <a:pPr lvl="1"/>
            <a:r>
              <a:rPr lang="en-US" dirty="0"/>
              <a:t>Time to meet with physician advisor</a:t>
            </a:r>
          </a:p>
          <a:p>
            <a:pPr lvl="1"/>
            <a:r>
              <a:rPr lang="en-US" dirty="0"/>
              <a:t>Include rounding with physician and team</a:t>
            </a:r>
          </a:p>
          <a:p>
            <a:r>
              <a:rPr lang="en-US" dirty="0"/>
              <a:t>Recommendation for hotels, transportation, dining</a:t>
            </a:r>
          </a:p>
          <a:p>
            <a:r>
              <a:rPr lang="en-US" dirty="0"/>
              <a:t>Create notebook with copies of checklists, training materials, resources, and other tools to be used during visit</a:t>
            </a:r>
          </a:p>
        </p:txBody>
      </p:sp>
    </p:spTree>
    <p:extLst>
      <p:ext uri="{BB962C8B-B14F-4D97-AF65-F5344CB8AC3E}">
        <p14:creationId xmlns:p14="http://schemas.microsoft.com/office/powerpoint/2010/main" val="3777206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an Agenda</a:t>
            </a:r>
          </a:p>
        </p:txBody>
      </p:sp>
      <p:sp>
        <p:nvSpPr>
          <p:cNvPr id="3" name="Content Placeholder 2"/>
          <p:cNvSpPr>
            <a:spLocks noGrp="1"/>
          </p:cNvSpPr>
          <p:nvPr>
            <p:ph sz="half" idx="1"/>
          </p:nvPr>
        </p:nvSpPr>
        <p:spPr/>
        <p:txBody>
          <a:bodyPr>
            <a:normAutofit fontScale="77500" lnSpcReduction="20000"/>
          </a:bodyPr>
          <a:lstStyle/>
          <a:p>
            <a:r>
              <a:rPr lang="en-US" dirty="0"/>
              <a:t>Agendas are an effective tool to ensure a productive and successful mentorship</a:t>
            </a:r>
          </a:p>
          <a:p>
            <a:r>
              <a:rPr lang="en-US" dirty="0"/>
              <a:t>Develop with the mentee to ensure their needs are met</a:t>
            </a:r>
          </a:p>
          <a:p>
            <a:r>
              <a:rPr lang="en-US" dirty="0"/>
              <a:t>Identifies issues to be discussed</a:t>
            </a:r>
          </a:p>
          <a:p>
            <a:r>
              <a:rPr lang="en-US" dirty="0"/>
              <a:t>Sets goals and identifies outcomes to be achieved</a:t>
            </a:r>
          </a:p>
          <a:p>
            <a:r>
              <a:rPr lang="en-US" dirty="0"/>
              <a:t>Keeps the mentorship focused</a:t>
            </a:r>
          </a:p>
          <a:p>
            <a:r>
              <a:rPr lang="en-US" dirty="0"/>
              <a:t>Provides a written reminder of what needs to be accomplished</a:t>
            </a:r>
          </a:p>
          <a:p>
            <a:r>
              <a:rPr lang="en-US" dirty="0"/>
              <a:t>Provides documentation of expected goals and outcome for management approval </a:t>
            </a:r>
          </a:p>
        </p:txBody>
      </p:sp>
      <p:pic>
        <p:nvPicPr>
          <p:cNvPr id="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05499" y="1263825"/>
            <a:ext cx="4089101" cy="4919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60335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Prepare For The Mentee Arrival</a:t>
            </a:r>
          </a:p>
        </p:txBody>
      </p:sp>
      <p:sp>
        <p:nvSpPr>
          <p:cNvPr id="6" name="Content Placeholder 5"/>
          <p:cNvSpPr>
            <a:spLocks noGrp="1"/>
          </p:cNvSpPr>
          <p:nvPr>
            <p:ph idx="1"/>
          </p:nvPr>
        </p:nvSpPr>
        <p:spPr/>
        <p:txBody>
          <a:bodyPr>
            <a:normAutofit lnSpcReduction="10000"/>
          </a:bodyPr>
          <a:lstStyle/>
          <a:p>
            <a:r>
              <a:rPr lang="en-US" dirty="0"/>
              <a:t>Welcome Basket </a:t>
            </a:r>
          </a:p>
          <a:p>
            <a:pPr lvl="1"/>
            <a:r>
              <a:rPr lang="en-US" dirty="0"/>
              <a:t>Snacks for hotel room</a:t>
            </a:r>
          </a:p>
          <a:p>
            <a:pPr lvl="1"/>
            <a:r>
              <a:rPr lang="en-US" dirty="0"/>
              <a:t>Water</a:t>
            </a:r>
          </a:p>
          <a:p>
            <a:pPr lvl="1"/>
            <a:r>
              <a:rPr lang="en-US" dirty="0"/>
              <a:t>Token gift with host logo </a:t>
            </a:r>
          </a:p>
          <a:p>
            <a:pPr lvl="1"/>
            <a:r>
              <a:rPr lang="en-US" dirty="0"/>
              <a:t>Hospital Map </a:t>
            </a:r>
          </a:p>
          <a:p>
            <a:pPr lvl="1"/>
            <a:r>
              <a:rPr lang="en-US" dirty="0"/>
              <a:t>Host city tourist information</a:t>
            </a:r>
          </a:p>
          <a:p>
            <a:pPr lvl="2"/>
            <a:r>
              <a:rPr lang="en-US" dirty="0"/>
              <a:t>Map</a:t>
            </a:r>
          </a:p>
          <a:p>
            <a:pPr lvl="2"/>
            <a:r>
              <a:rPr lang="en-US" dirty="0"/>
              <a:t>Things to do in evenings  </a:t>
            </a:r>
          </a:p>
          <a:p>
            <a:r>
              <a:rPr lang="en-US" dirty="0"/>
              <a:t>First day meet and greet your CDI team</a:t>
            </a:r>
          </a:p>
          <a:p>
            <a:r>
              <a:rPr lang="en-US" dirty="0"/>
              <a:t>Tour hospital with introduction to units and staff </a:t>
            </a:r>
          </a:p>
          <a:p>
            <a:r>
              <a:rPr lang="en-US" dirty="0"/>
              <a:t>Have an office space set up for mentee</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9049">
            <a:off x="6664210" y="1882266"/>
            <a:ext cx="2148786" cy="28815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9318">
            <a:off x="4695738" y="1343939"/>
            <a:ext cx="2174634" cy="27020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95428" y="6187036"/>
            <a:ext cx="3489649" cy="215444"/>
          </a:xfrm>
          <a:prstGeom prst="rect">
            <a:avLst/>
          </a:prstGeom>
          <a:noFill/>
        </p:spPr>
        <p:txBody>
          <a:bodyPr wrap="square" rtlCol="0">
            <a:spAutoFit/>
          </a:bodyPr>
          <a:lstStyle/>
          <a:p>
            <a:r>
              <a:rPr lang="en-US" sz="800" dirty="0"/>
              <a:t>Welcome Basket [Personal photographs taken in Charleston, SC]. (2016, April).</a:t>
            </a:r>
          </a:p>
        </p:txBody>
      </p:sp>
    </p:spTree>
    <p:extLst>
      <p:ext uri="{BB962C8B-B14F-4D97-AF65-F5344CB8AC3E}">
        <p14:creationId xmlns:p14="http://schemas.microsoft.com/office/powerpoint/2010/main" val="2469187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Mentorship Calendar</a:t>
            </a:r>
          </a:p>
        </p:txBody>
      </p:sp>
      <p:graphicFrame>
        <p:nvGraphicFramePr>
          <p:cNvPr id="3" name="Table 2"/>
          <p:cNvGraphicFramePr>
            <a:graphicFrameLocks noGrp="1"/>
          </p:cNvGraphicFramePr>
          <p:nvPr>
            <p:extLst>
              <p:ext uri="{D42A27DB-BD31-4B8C-83A1-F6EECF244321}">
                <p14:modId xmlns:p14="http://schemas.microsoft.com/office/powerpoint/2010/main" val="2417002648"/>
              </p:ext>
            </p:extLst>
          </p:nvPr>
        </p:nvGraphicFramePr>
        <p:xfrm>
          <a:off x="1260965" y="1269816"/>
          <a:ext cx="6413159" cy="5011352"/>
        </p:xfrm>
        <a:graphic>
          <a:graphicData uri="http://schemas.openxmlformats.org/drawingml/2006/table">
            <a:tbl>
              <a:tblPr/>
              <a:tblGrid>
                <a:gridCol w="437644">
                  <a:extLst>
                    <a:ext uri="{9D8B030D-6E8A-4147-A177-3AD203B41FA5}">
                      <a16:colId xmlns:a16="http://schemas.microsoft.com/office/drawing/2014/main" val="20000"/>
                    </a:ext>
                  </a:extLst>
                </a:gridCol>
                <a:gridCol w="1195103">
                  <a:extLst>
                    <a:ext uri="{9D8B030D-6E8A-4147-A177-3AD203B41FA5}">
                      <a16:colId xmlns:a16="http://schemas.microsoft.com/office/drawing/2014/main" val="20001"/>
                    </a:ext>
                  </a:extLst>
                </a:gridCol>
                <a:gridCol w="1195103">
                  <a:extLst>
                    <a:ext uri="{9D8B030D-6E8A-4147-A177-3AD203B41FA5}">
                      <a16:colId xmlns:a16="http://schemas.microsoft.com/office/drawing/2014/main" val="20002"/>
                    </a:ext>
                  </a:extLst>
                </a:gridCol>
                <a:gridCol w="1195103">
                  <a:extLst>
                    <a:ext uri="{9D8B030D-6E8A-4147-A177-3AD203B41FA5}">
                      <a16:colId xmlns:a16="http://schemas.microsoft.com/office/drawing/2014/main" val="20003"/>
                    </a:ext>
                  </a:extLst>
                </a:gridCol>
                <a:gridCol w="1195103">
                  <a:extLst>
                    <a:ext uri="{9D8B030D-6E8A-4147-A177-3AD203B41FA5}">
                      <a16:colId xmlns:a16="http://schemas.microsoft.com/office/drawing/2014/main" val="20004"/>
                    </a:ext>
                  </a:extLst>
                </a:gridCol>
                <a:gridCol w="1195103">
                  <a:extLst>
                    <a:ext uri="{9D8B030D-6E8A-4147-A177-3AD203B41FA5}">
                      <a16:colId xmlns:a16="http://schemas.microsoft.com/office/drawing/2014/main" val="20005"/>
                    </a:ext>
                  </a:extLst>
                </a:gridCol>
              </a:tblGrid>
              <a:tr h="131050">
                <a:tc>
                  <a:txBody>
                    <a:bodyPr/>
                    <a:lstStyle/>
                    <a:p>
                      <a:pPr algn="ctr" fontAlgn="ctr"/>
                      <a:r>
                        <a:rPr lang="en-US" sz="700" b="0" i="0" u="none" strike="noStrike" dirty="0">
                          <a:solidFill>
                            <a:srgbClr val="000000"/>
                          </a:solidFill>
                          <a:effectLst/>
                          <a:latin typeface="Calibri"/>
                        </a:rPr>
                        <a:t>Time</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800" b="0" i="0" u="none" strike="noStrike" dirty="0">
                          <a:solidFill>
                            <a:srgbClr val="000000"/>
                          </a:solidFill>
                          <a:effectLst/>
                          <a:latin typeface="Calibri"/>
                        </a:rPr>
                        <a:t>Monday</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800" b="0" i="0" u="none" strike="noStrike" dirty="0">
                          <a:solidFill>
                            <a:srgbClr val="000000"/>
                          </a:solidFill>
                          <a:effectLst/>
                          <a:latin typeface="Calibri"/>
                        </a:rPr>
                        <a:t>Tuesday</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800" b="0" i="0" u="none" strike="noStrike" dirty="0">
                          <a:solidFill>
                            <a:srgbClr val="000000"/>
                          </a:solidFill>
                          <a:effectLst/>
                          <a:latin typeface="Calibri"/>
                        </a:rPr>
                        <a:t>Wednesday</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800" b="0" i="0" u="none" strike="noStrike" dirty="0">
                          <a:solidFill>
                            <a:srgbClr val="000000"/>
                          </a:solidFill>
                          <a:effectLst/>
                          <a:latin typeface="Calibri"/>
                        </a:rPr>
                        <a:t>Thursday</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800" b="0" i="0" u="none" strike="noStrike" dirty="0">
                          <a:solidFill>
                            <a:srgbClr val="000000"/>
                          </a:solidFill>
                          <a:effectLst/>
                          <a:latin typeface="Calibri"/>
                        </a:rPr>
                        <a:t>Friday</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256858">
                <a:tc>
                  <a:txBody>
                    <a:bodyPr/>
                    <a:lstStyle/>
                    <a:p>
                      <a:pPr algn="ctr" fontAlgn="ctr"/>
                      <a:r>
                        <a:rPr lang="en-US" sz="800" b="0" i="0" u="none" strike="noStrike" dirty="0">
                          <a:solidFill>
                            <a:srgbClr val="000000"/>
                          </a:solidFill>
                          <a:effectLst/>
                          <a:latin typeface="Calibri"/>
                        </a:rPr>
                        <a:t>8:00</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56858">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Dr Danielle Scheurer                 Chief Quality Officer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256858">
                <a:tc>
                  <a:txBody>
                    <a:bodyPr/>
                    <a:lstStyle/>
                    <a:p>
                      <a:pPr algn="ctr" fontAlgn="ctr"/>
                      <a:r>
                        <a:rPr lang="en-US" sz="800" b="0" i="0" u="none" strike="noStrike" dirty="0">
                          <a:solidFill>
                            <a:srgbClr val="000000"/>
                          </a:solidFill>
                          <a:effectLst/>
                          <a:latin typeface="Calibri"/>
                        </a:rPr>
                        <a:t>9:00</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Calibri"/>
                        </a:rPr>
                        <a:t>Welcome Breakfast</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800" b="0" i="0" u="none" strike="noStrike" dirty="0">
                          <a:solidFill>
                            <a:srgbClr val="000000"/>
                          </a:solidFill>
                          <a:effectLst/>
                          <a:latin typeface="Calibri"/>
                        </a:rPr>
                        <a:t> Pediatric Hem-Onc Rounds</a:t>
                      </a:r>
                    </a:p>
                  </a:txBody>
                  <a:tcPr marL="5199" marR="5199" marT="5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Sylvia Odom                                  CDI Manager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extLst>
                  <a:ext uri="{0D108BD9-81ED-4DB2-BD59-A6C34878D82A}">
                    <a16:rowId xmlns:a16="http://schemas.microsoft.com/office/drawing/2014/main" val="10003"/>
                  </a:ext>
                </a:extLst>
              </a:tr>
              <a:tr h="256858">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General Peds Rounds                w/Dr Teufel</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r>
                        <a:rPr lang="en-US" sz="800" b="0" i="0" u="none" strike="noStrike" dirty="0">
                          <a:solidFill>
                            <a:srgbClr val="000000"/>
                          </a:solidFill>
                          <a:effectLst/>
                          <a:latin typeface="Calibri"/>
                        </a:rPr>
                        <a:t> </a:t>
                      </a:r>
                    </a:p>
                  </a:txBody>
                  <a:tcPr marL="5199" marR="5199" marT="5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4"/>
                  </a:ext>
                </a:extLst>
              </a:tr>
              <a:tr h="256858">
                <a:tc>
                  <a:txBody>
                    <a:bodyPr/>
                    <a:lstStyle/>
                    <a:p>
                      <a:pPr algn="ctr" fontAlgn="ctr"/>
                      <a:r>
                        <a:rPr lang="en-US" sz="800" b="0" i="0" u="none" strike="noStrike" dirty="0">
                          <a:solidFill>
                            <a:srgbClr val="000000"/>
                          </a:solidFill>
                          <a:effectLst/>
                          <a:latin typeface="Calibri"/>
                        </a:rPr>
                        <a:t>10:00</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Calibri"/>
                        </a:rPr>
                        <a:t> </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ctr" fontAlgn="b"/>
                      <a:r>
                        <a:rPr lang="en-US" sz="800" b="0" i="0" u="none" strike="noStrike" dirty="0">
                          <a:solidFill>
                            <a:srgbClr val="000000"/>
                          </a:solidFill>
                          <a:effectLst/>
                          <a:latin typeface="Calibri"/>
                        </a:rPr>
                        <a:t> </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Develop                                       New Resident Presentation</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Pediatric Metrics</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10005"/>
                  </a:ext>
                </a:extLst>
              </a:tr>
              <a:tr h="256858">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Pediatric Surg                         Rounds</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b"/>
                      <a:r>
                        <a:rPr lang="en-US" sz="800" b="0" i="0" u="none" strike="noStrike" dirty="0">
                          <a:solidFill>
                            <a:srgbClr val="000000"/>
                          </a:solidFill>
                          <a:effectLst/>
                          <a:latin typeface="Calibri"/>
                        </a:rPr>
                        <a:t>Dr Mark Scheurer                    (office)</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6858">
                <a:tc>
                  <a:txBody>
                    <a:bodyPr/>
                    <a:lstStyle/>
                    <a:p>
                      <a:pPr algn="ctr" fontAlgn="ctr"/>
                      <a:r>
                        <a:rPr lang="en-US" sz="800" b="0" i="0" u="none" strike="noStrike" dirty="0">
                          <a:solidFill>
                            <a:srgbClr val="000000"/>
                          </a:solidFill>
                          <a:effectLst/>
                          <a:latin typeface="Calibri"/>
                        </a:rPr>
                        <a:t>11:00</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800" b="0" i="0" u="none" strike="noStrike" dirty="0">
                          <a:solidFill>
                            <a:srgbClr val="000000"/>
                          </a:solidFill>
                          <a:effectLst/>
                          <a:latin typeface="Calibri"/>
                        </a:rPr>
                        <a:t> </a:t>
                      </a:r>
                    </a:p>
                  </a:txBody>
                  <a:tcPr marL="5199" marR="5199" marT="5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256858">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800" b="0" i="0" u="none" strike="noStrike" dirty="0">
                          <a:solidFill>
                            <a:srgbClr val="000000"/>
                          </a:solidFill>
                          <a:effectLst/>
                          <a:latin typeface="Calibri"/>
                        </a:rPr>
                        <a:t> </a:t>
                      </a:r>
                    </a:p>
                  </a:txBody>
                  <a:tcPr marL="5199" marR="5199" marT="5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6858">
                <a:tc>
                  <a:txBody>
                    <a:bodyPr/>
                    <a:lstStyle/>
                    <a:p>
                      <a:pPr algn="ctr" fontAlgn="ctr"/>
                      <a:r>
                        <a:rPr lang="en-US" sz="800" b="0" i="0" u="none" strike="noStrike" dirty="0">
                          <a:solidFill>
                            <a:srgbClr val="000000"/>
                          </a:solidFill>
                          <a:effectLst/>
                          <a:latin typeface="Calibri"/>
                        </a:rPr>
                        <a:t>12:00</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Calibri"/>
                        </a:rPr>
                        <a:t>Review Workflow -                   EPIC Processes</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YES Campaign Luncheon</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Dr Scott Russell                         (office)</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ctr" fontAlgn="ctr"/>
                      <a:r>
                        <a:rPr lang="en-US" sz="800" b="0" i="0" u="none" strike="noStrike" dirty="0">
                          <a:solidFill>
                            <a:srgbClr val="000000"/>
                          </a:solidFill>
                          <a:effectLst/>
                          <a:latin typeface="Calibri"/>
                        </a:rPr>
                        <a:t>Dr David Habib                         (PICU)</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256858">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Dr John Cahill                            (office)</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6858">
                <a:tc>
                  <a:txBody>
                    <a:bodyPr/>
                    <a:lstStyle/>
                    <a:p>
                      <a:pPr algn="ctr" fontAlgn="ctr"/>
                      <a:r>
                        <a:rPr lang="en-US" sz="800" b="0" i="0" u="none" strike="noStrike" dirty="0">
                          <a:solidFill>
                            <a:srgbClr val="000000"/>
                          </a:solidFill>
                          <a:effectLst/>
                          <a:latin typeface="Calibri"/>
                        </a:rPr>
                        <a:t>1:00</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en-US" sz="800" b="0" i="0" u="none" strike="noStrike" dirty="0">
                          <a:solidFill>
                            <a:srgbClr val="000000"/>
                          </a:solidFill>
                          <a:effectLst/>
                          <a:latin typeface="Calibri"/>
                        </a:rPr>
                        <a:t>Leapfrog to                                   Ped CDI </a:t>
                      </a:r>
                    </a:p>
                  </a:txBody>
                  <a:tcPr marL="5199" marR="5199" marT="5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Review Pediatric                          CDI Presentations</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extLst>
                  <a:ext uri="{0D108BD9-81ED-4DB2-BD59-A6C34878D82A}">
                    <a16:rowId xmlns:a16="http://schemas.microsoft.com/office/drawing/2014/main" val="10011"/>
                  </a:ext>
                </a:extLst>
              </a:tr>
              <a:tr h="256858">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en-US" sz="800" b="0" i="0" u="none" strike="noStrike" dirty="0">
                          <a:solidFill>
                            <a:srgbClr val="000000"/>
                          </a:solidFill>
                          <a:effectLst/>
                          <a:latin typeface="Calibri"/>
                        </a:rPr>
                        <a:t> </a:t>
                      </a:r>
                    </a:p>
                  </a:txBody>
                  <a:tcPr marL="5199" marR="5199" marT="5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256858">
                <a:tc>
                  <a:txBody>
                    <a:bodyPr/>
                    <a:lstStyle/>
                    <a:p>
                      <a:pPr algn="ctr" fontAlgn="ctr"/>
                      <a:r>
                        <a:rPr lang="en-US" sz="800" b="0" i="0" u="none" strike="noStrike" dirty="0">
                          <a:solidFill>
                            <a:srgbClr val="000000"/>
                          </a:solidFill>
                          <a:effectLst/>
                          <a:latin typeface="Calibri"/>
                        </a:rPr>
                        <a:t>2:00</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Charlene Ardis                         (office)</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en-US" sz="800" b="0" i="0" u="none" strike="noStrike" dirty="0">
                          <a:solidFill>
                            <a:srgbClr val="000000"/>
                          </a:solidFill>
                          <a:effectLst/>
                          <a:latin typeface="Calibri"/>
                        </a:rPr>
                        <a:t>Develop                                             Sepsis Presentation</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extLst>
                  <a:ext uri="{0D108BD9-81ED-4DB2-BD59-A6C34878D82A}">
                    <a16:rowId xmlns:a16="http://schemas.microsoft.com/office/drawing/2014/main" val="10013"/>
                  </a:ext>
                </a:extLst>
              </a:tr>
              <a:tr h="256858">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56858">
                <a:tc>
                  <a:txBody>
                    <a:bodyPr/>
                    <a:lstStyle/>
                    <a:p>
                      <a:pPr algn="ctr" fontAlgn="ctr"/>
                      <a:r>
                        <a:rPr lang="en-US" sz="800" b="0" i="0" u="none" strike="noStrike" dirty="0">
                          <a:solidFill>
                            <a:srgbClr val="000000"/>
                          </a:solidFill>
                          <a:effectLst/>
                          <a:latin typeface="Calibri"/>
                        </a:rPr>
                        <a:t>3:00</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Calibri"/>
                        </a:rPr>
                        <a:t>Dr Mills                         RT 280R</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5"/>
                  </a:ext>
                </a:extLst>
              </a:tr>
              <a:tr h="256858">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56858">
                <a:tc>
                  <a:txBody>
                    <a:bodyPr/>
                    <a:lstStyle/>
                    <a:p>
                      <a:pPr algn="ctr" fontAlgn="ctr"/>
                      <a:r>
                        <a:rPr lang="en-US" sz="800" b="0" i="0" u="none" strike="noStrike" dirty="0">
                          <a:solidFill>
                            <a:srgbClr val="000000"/>
                          </a:solidFill>
                          <a:effectLst/>
                          <a:latin typeface="Calibri"/>
                        </a:rPr>
                        <a:t>4:00</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7"/>
                  </a:ext>
                </a:extLst>
              </a:tr>
              <a:tr h="256858">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56858">
                <a:tc>
                  <a:txBody>
                    <a:bodyPr/>
                    <a:lstStyle/>
                    <a:p>
                      <a:pPr algn="ctr" fontAlgn="ctr"/>
                      <a:r>
                        <a:rPr lang="en-US" sz="800" b="0" i="0" u="none" strike="noStrike" dirty="0">
                          <a:solidFill>
                            <a:srgbClr val="000000"/>
                          </a:solidFill>
                          <a:effectLst/>
                          <a:latin typeface="Calibri"/>
                        </a:rPr>
                        <a:t>5:00</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69437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Mentorship in Action</a:t>
            </a:r>
          </a:p>
        </p:txBody>
      </p:sp>
      <p:sp>
        <p:nvSpPr>
          <p:cNvPr id="3" name="Content Placeholder 2"/>
          <p:cNvSpPr>
            <a:spLocks noGrp="1"/>
          </p:cNvSpPr>
          <p:nvPr>
            <p:ph idx="1"/>
          </p:nvPr>
        </p:nvSpPr>
        <p:spPr/>
        <p:txBody>
          <a:bodyPr>
            <a:normAutofit fontScale="92500" lnSpcReduction="20000"/>
          </a:bodyPr>
          <a:lstStyle/>
          <a:p>
            <a:r>
              <a:rPr lang="en-US" dirty="0"/>
              <a:t>Met with members of the Pediatric CDI Committee</a:t>
            </a:r>
          </a:p>
          <a:p>
            <a:pPr lvl="1"/>
            <a:r>
              <a:rPr lang="en-US" dirty="0"/>
              <a:t>Discuss their role in the Pediatric CDI Committee</a:t>
            </a:r>
          </a:p>
          <a:p>
            <a:pPr lvl="1"/>
            <a:r>
              <a:rPr lang="en-US" dirty="0"/>
              <a:t>What got you to engage in the Pediatric CDI Committee</a:t>
            </a:r>
          </a:p>
          <a:p>
            <a:pPr lvl="1"/>
            <a:r>
              <a:rPr lang="en-US" dirty="0"/>
              <a:t>Share any tips that might be helpful to engage other physicians</a:t>
            </a:r>
          </a:p>
          <a:p>
            <a:r>
              <a:rPr lang="en-US" dirty="0"/>
              <a:t>Rounding with hospitalist team</a:t>
            </a:r>
          </a:p>
          <a:p>
            <a:pPr lvl="1"/>
            <a:r>
              <a:rPr lang="en-US" dirty="0"/>
              <a:t>Demonstrated effective communication strategies</a:t>
            </a:r>
          </a:p>
          <a:p>
            <a:r>
              <a:rPr lang="en-US" dirty="0"/>
              <a:t>Review workflow processes </a:t>
            </a:r>
          </a:p>
          <a:p>
            <a:pPr lvl="1"/>
            <a:r>
              <a:rPr lang="en-US" dirty="0"/>
              <a:t>Demonstrated effective and efficient use of CDI software</a:t>
            </a:r>
          </a:p>
          <a:p>
            <a:pPr lvl="1"/>
            <a:r>
              <a:rPr lang="en-US" dirty="0"/>
              <a:t>Reviewed electronic health record processes </a:t>
            </a:r>
          </a:p>
          <a:p>
            <a:pPr lvl="1"/>
            <a:r>
              <a:rPr lang="en-US" dirty="0"/>
              <a:t>Reviewed concurrent, retrospective, open queries, coder-CDI mismatch, and mortality review processes</a:t>
            </a:r>
          </a:p>
          <a:p>
            <a:r>
              <a:rPr lang="en-US" dirty="0"/>
              <a:t>Reviewed Pediatric CDI Committee presentations</a:t>
            </a:r>
          </a:p>
          <a:p>
            <a:pPr lvl="1"/>
            <a:r>
              <a:rPr lang="en-US" dirty="0"/>
              <a:t>Developed effective physician education </a:t>
            </a:r>
          </a:p>
        </p:txBody>
      </p:sp>
    </p:spTree>
    <p:extLst>
      <p:ext uri="{BB962C8B-B14F-4D97-AF65-F5344CB8AC3E}">
        <p14:creationId xmlns:p14="http://schemas.microsoft.com/office/powerpoint/2010/main" val="3787710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Claudine’s Take Away</a:t>
            </a:r>
          </a:p>
        </p:txBody>
      </p:sp>
      <p:sp>
        <p:nvSpPr>
          <p:cNvPr id="3" name="Content Placeholder 2"/>
          <p:cNvSpPr>
            <a:spLocks noGrp="1"/>
          </p:cNvSpPr>
          <p:nvPr>
            <p:ph idx="1"/>
          </p:nvPr>
        </p:nvSpPr>
        <p:spPr/>
        <p:txBody>
          <a:bodyPr>
            <a:normAutofit fontScale="92500" lnSpcReduction="10000"/>
          </a:bodyPr>
          <a:lstStyle/>
          <a:p>
            <a:r>
              <a:rPr lang="en-US" dirty="0"/>
              <a:t>Tips for engaging physicians</a:t>
            </a:r>
          </a:p>
          <a:p>
            <a:pPr lvl="1"/>
            <a:r>
              <a:rPr lang="en-US" dirty="0"/>
              <a:t>Teach the physicians the buzz words needed for coding</a:t>
            </a:r>
          </a:p>
          <a:p>
            <a:pPr lvl="1"/>
            <a:r>
              <a:rPr lang="en-US" dirty="0"/>
              <a:t>Show the impact of documentation to the physicians</a:t>
            </a:r>
          </a:p>
          <a:p>
            <a:pPr lvl="2"/>
            <a:r>
              <a:rPr lang="en-US" dirty="0"/>
              <a:t>Severity of illness and Risk of mortality</a:t>
            </a:r>
          </a:p>
          <a:p>
            <a:pPr lvl="2"/>
            <a:r>
              <a:rPr lang="en-US" dirty="0"/>
              <a:t>Increased physician quality scores</a:t>
            </a:r>
          </a:p>
          <a:p>
            <a:pPr lvl="2"/>
            <a:r>
              <a:rPr lang="en-US" dirty="0"/>
              <a:t>Decreased reimbursement due to insufficient documentation vs. increased revenue with accurate documentation</a:t>
            </a:r>
          </a:p>
          <a:p>
            <a:pPr lvl="2"/>
            <a:r>
              <a:rPr lang="en-US" dirty="0"/>
              <a:t>Increased revenue generates needed resources for the physicians for improved patient care</a:t>
            </a:r>
          </a:p>
          <a:p>
            <a:pPr lvl="2"/>
            <a:r>
              <a:rPr lang="en-US" dirty="0"/>
              <a:t>Benefit of chocolate chip cookies</a:t>
            </a:r>
          </a:p>
          <a:p>
            <a:pPr lvl="1"/>
            <a:r>
              <a:rPr lang="en-US" dirty="0"/>
              <a:t>Physician advisor needs to be well respected by peers, approachable, participative and committed to improve clinical documentation </a:t>
            </a:r>
          </a:p>
          <a:p>
            <a:pPr marL="914400" lvl="2" indent="0">
              <a:buNone/>
            </a:pPr>
            <a:endParaRPr lang="en-US" dirty="0"/>
          </a:p>
        </p:txBody>
      </p:sp>
    </p:spTree>
    <p:extLst>
      <p:ext uri="{BB962C8B-B14F-4D97-AF65-F5344CB8AC3E}">
        <p14:creationId xmlns:p14="http://schemas.microsoft.com/office/powerpoint/2010/main" val="2870892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a:t>
            </a:r>
          </a:p>
        </p:txBody>
      </p:sp>
      <p:sp>
        <p:nvSpPr>
          <p:cNvPr id="6" name="Content Placeholder 5"/>
          <p:cNvSpPr>
            <a:spLocks noGrp="1"/>
          </p:cNvSpPr>
          <p:nvPr>
            <p:ph sz="half" idx="1"/>
          </p:nvPr>
        </p:nvSpPr>
        <p:spPr/>
        <p:txBody>
          <a:bodyPr>
            <a:normAutofit lnSpcReduction="10000"/>
          </a:bodyPr>
          <a:lstStyle/>
          <a:p>
            <a:r>
              <a:rPr lang="en-US" dirty="0"/>
              <a:t>Management may not support all recommendations</a:t>
            </a:r>
          </a:p>
          <a:p>
            <a:r>
              <a:rPr lang="en-US" dirty="0"/>
              <a:t>Recommendations may be implemented slowly</a:t>
            </a:r>
          </a:p>
          <a:p>
            <a:r>
              <a:rPr lang="en-US" dirty="0"/>
              <a:t>Start small with biggest impact</a:t>
            </a:r>
          </a:p>
          <a:p>
            <a:r>
              <a:rPr lang="en-US" dirty="0"/>
              <a:t>Dual Monitor</a:t>
            </a:r>
          </a:p>
          <a:p>
            <a:r>
              <a:rPr lang="en-US" dirty="0"/>
              <a:t>Requested time on pediatric physician meeting agenda</a:t>
            </a:r>
          </a:p>
          <a:p>
            <a:endParaRPr lang="en-US"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32544" y="1288705"/>
            <a:ext cx="3835012" cy="491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57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a:t>I would like to be a mentor.</a:t>
            </a:r>
          </a:p>
          <a:p>
            <a:pPr>
              <a:buFont typeface="Courier New" panose="02070309020205020404" pitchFamily="49" charset="0"/>
              <a:buChar char="o"/>
            </a:pPr>
            <a:r>
              <a:rPr lang="en-US" dirty="0"/>
              <a:t>I am looking for a mentor. </a:t>
            </a:r>
          </a:p>
          <a:p>
            <a:pPr>
              <a:buFont typeface="Courier New" panose="02070309020205020404" pitchFamily="49" charset="0"/>
              <a:buChar char="o"/>
            </a:pPr>
            <a:r>
              <a:rPr lang="en-US" dirty="0"/>
              <a:t>I want to learn more about mentorship.</a:t>
            </a:r>
          </a:p>
          <a:p>
            <a:pPr>
              <a:buFont typeface="Courier New" panose="02070309020205020404" pitchFamily="49" charset="0"/>
              <a:buChar char="o"/>
            </a:pPr>
            <a:r>
              <a:rPr lang="en-US" dirty="0"/>
              <a:t>I want to develop a mentorship program for my CDI department. </a:t>
            </a:r>
          </a:p>
          <a:p>
            <a:pPr>
              <a:buFont typeface="Courier New" panose="02070309020205020404" pitchFamily="49" charset="0"/>
              <a:buChar char="o"/>
            </a:pPr>
            <a:r>
              <a:rPr lang="en-US" dirty="0"/>
              <a:t>Other</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101246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Claudine’s Success</a:t>
            </a:r>
          </a:p>
        </p:txBody>
      </p:sp>
      <p:sp>
        <p:nvSpPr>
          <p:cNvPr id="5" name="Content Placeholder 4"/>
          <p:cNvSpPr>
            <a:spLocks noGrp="1"/>
          </p:cNvSpPr>
          <p:nvPr>
            <p:ph sz="half" idx="1"/>
          </p:nvPr>
        </p:nvSpPr>
        <p:spPr/>
        <p:txBody>
          <a:bodyPr>
            <a:normAutofit fontScale="92500" lnSpcReduction="10000"/>
          </a:bodyPr>
          <a:lstStyle/>
          <a:p>
            <a:r>
              <a:rPr lang="en-US" dirty="0"/>
              <a:t>Increased physician engagement</a:t>
            </a:r>
          </a:p>
          <a:p>
            <a:pPr lvl="1"/>
            <a:r>
              <a:rPr lang="en-US" dirty="0"/>
              <a:t>Physician Advisor – volunteer </a:t>
            </a:r>
          </a:p>
          <a:p>
            <a:pPr lvl="1"/>
            <a:r>
              <a:rPr lang="en-US" dirty="0"/>
              <a:t>Query response rate </a:t>
            </a:r>
          </a:p>
          <a:p>
            <a:pPr lvl="2"/>
            <a:r>
              <a:rPr lang="en-US" dirty="0"/>
              <a:t>Increased from 70% to 91%</a:t>
            </a:r>
          </a:p>
          <a:p>
            <a:r>
              <a:rPr lang="en-US" dirty="0"/>
              <a:t>EHR improvements</a:t>
            </a:r>
          </a:p>
          <a:p>
            <a:pPr lvl="1"/>
            <a:r>
              <a:rPr lang="en-US" dirty="0"/>
              <a:t>Daily Medicaid census in EHR</a:t>
            </a:r>
          </a:p>
          <a:p>
            <a:pPr lvl="1"/>
            <a:r>
              <a:rPr lang="en-US" dirty="0"/>
              <a:t>Development of EHR coder-CDI mismatch report</a:t>
            </a:r>
          </a:p>
          <a:p>
            <a:r>
              <a:rPr lang="en-US" dirty="0"/>
              <a:t>Decreased frustration with increased job satisfaction</a:t>
            </a:r>
          </a:p>
          <a:p>
            <a:pPr lvl="1"/>
            <a:endParaRPr lang="en-US" dirty="0"/>
          </a:p>
          <a:p>
            <a:pPr lvl="1"/>
            <a:endParaRPr lang="en-US" dirty="0"/>
          </a:p>
          <a:p>
            <a:endParaRPr lang="en-US" dirty="0"/>
          </a:p>
        </p:txBody>
      </p:sp>
      <p:sp>
        <p:nvSpPr>
          <p:cNvPr id="6" name="Content Placeholder 5"/>
          <p:cNvSpPr>
            <a:spLocks noGrp="1"/>
          </p:cNvSpPr>
          <p:nvPr>
            <p:ph sz="half" idx="2"/>
          </p:nvPr>
        </p:nvSpPr>
        <p:spPr/>
        <p:txBody>
          <a:bodyPr>
            <a:normAutofit fontScale="92500" lnSpcReduction="10000"/>
          </a:bodyPr>
          <a:lstStyle/>
          <a:p>
            <a:r>
              <a:rPr lang="en-US" dirty="0"/>
              <a:t>Additional FTE in 2017 for 2</a:t>
            </a:r>
            <a:r>
              <a:rPr lang="en-US" baseline="30000" dirty="0"/>
              <a:t>nd</a:t>
            </a:r>
            <a:r>
              <a:rPr lang="en-US" dirty="0"/>
              <a:t> CDI specialist</a:t>
            </a:r>
          </a:p>
          <a:p>
            <a:pPr lvl="1"/>
            <a:r>
              <a:rPr lang="en-US" dirty="0"/>
              <a:t>CDI software to be purchased</a:t>
            </a:r>
            <a:endParaRPr lang="en-US" dirty="0">
              <a:solidFill>
                <a:srgbClr val="FF0000"/>
              </a:solidFill>
            </a:endParaRPr>
          </a:p>
          <a:p>
            <a:r>
              <a:rPr lang="en-US" dirty="0"/>
              <a:t>Children’s Hospital CDI Committee - Pending</a:t>
            </a:r>
          </a:p>
          <a:p>
            <a:pPr lvl="1"/>
            <a:r>
              <a:rPr lang="en-US" dirty="0"/>
              <a:t>Executive Director of The Children’s Hospital at Saint Francis</a:t>
            </a:r>
          </a:p>
          <a:p>
            <a:pPr lvl="1"/>
            <a:r>
              <a:rPr lang="en-US" dirty="0"/>
              <a:t>CDI Specialist</a:t>
            </a:r>
          </a:p>
          <a:p>
            <a:pPr lvl="1"/>
            <a:r>
              <a:rPr lang="en-US" dirty="0"/>
              <a:t>Pediatric Hospitalists</a:t>
            </a:r>
          </a:p>
          <a:p>
            <a:pPr lvl="1"/>
            <a:r>
              <a:rPr lang="en-US" dirty="0"/>
              <a:t>Pediatric Case Managers</a:t>
            </a:r>
          </a:p>
          <a:p>
            <a:endParaRPr lang="en-US" dirty="0"/>
          </a:p>
        </p:txBody>
      </p:sp>
    </p:spTree>
    <p:extLst>
      <p:ext uri="{BB962C8B-B14F-4D97-AF65-F5344CB8AC3E}">
        <p14:creationId xmlns:p14="http://schemas.microsoft.com/office/powerpoint/2010/main" val="2957209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Worked and What Didn’t Work</a:t>
            </a:r>
          </a:p>
        </p:txBody>
      </p:sp>
      <p:sp>
        <p:nvSpPr>
          <p:cNvPr id="6" name="Text Placeholder 5"/>
          <p:cNvSpPr>
            <a:spLocks noGrp="1"/>
          </p:cNvSpPr>
          <p:nvPr>
            <p:ph type="body" idx="1"/>
          </p:nvPr>
        </p:nvSpPr>
        <p:spPr/>
        <p:txBody>
          <a:bodyPr/>
          <a:lstStyle/>
          <a:p>
            <a:r>
              <a:rPr lang="en-US" dirty="0"/>
              <a:t>What Worked</a:t>
            </a:r>
          </a:p>
        </p:txBody>
      </p:sp>
      <p:sp>
        <p:nvSpPr>
          <p:cNvPr id="7" name="Content Placeholder 6"/>
          <p:cNvSpPr>
            <a:spLocks noGrp="1"/>
          </p:cNvSpPr>
          <p:nvPr>
            <p:ph sz="half" idx="2"/>
          </p:nvPr>
        </p:nvSpPr>
        <p:spPr/>
        <p:txBody>
          <a:bodyPr>
            <a:normAutofit lnSpcReduction="10000"/>
          </a:bodyPr>
          <a:lstStyle/>
          <a:p>
            <a:r>
              <a:rPr lang="en-US" dirty="0"/>
              <a:t>Return emails promptly</a:t>
            </a:r>
          </a:p>
          <a:p>
            <a:r>
              <a:rPr lang="en-US" dirty="0"/>
              <a:t>Assist mentee with finding resources</a:t>
            </a:r>
          </a:p>
          <a:p>
            <a:r>
              <a:rPr lang="en-US" dirty="0"/>
              <a:t>Demonstrate processes</a:t>
            </a:r>
          </a:p>
          <a:p>
            <a:r>
              <a:rPr lang="en-US" dirty="0"/>
              <a:t>Meeting with physicians</a:t>
            </a:r>
          </a:p>
          <a:p>
            <a:r>
              <a:rPr lang="en-US" dirty="0"/>
              <a:t>Mentor recording notes during physician meetings</a:t>
            </a:r>
          </a:p>
          <a:p>
            <a:r>
              <a:rPr lang="en-US" dirty="0"/>
              <a:t>Rounding with physicians</a:t>
            </a:r>
          </a:p>
          <a:p>
            <a:r>
              <a:rPr lang="en-US" dirty="0"/>
              <a:t>Ask thought provoking questions</a:t>
            </a:r>
          </a:p>
          <a:p>
            <a:r>
              <a:rPr lang="en-US" dirty="0"/>
              <a:t>Flexibility</a:t>
            </a:r>
          </a:p>
        </p:txBody>
      </p:sp>
      <p:sp>
        <p:nvSpPr>
          <p:cNvPr id="8" name="Text Placeholder 7"/>
          <p:cNvSpPr>
            <a:spLocks noGrp="1"/>
          </p:cNvSpPr>
          <p:nvPr>
            <p:ph type="body" sz="quarter" idx="3"/>
          </p:nvPr>
        </p:nvSpPr>
        <p:spPr/>
        <p:txBody>
          <a:bodyPr/>
          <a:lstStyle/>
          <a:p>
            <a:r>
              <a:rPr lang="en-US" dirty="0"/>
              <a:t>What Didn’t Work</a:t>
            </a:r>
          </a:p>
        </p:txBody>
      </p:sp>
      <p:sp>
        <p:nvSpPr>
          <p:cNvPr id="9" name="Content Placeholder 8"/>
          <p:cNvSpPr>
            <a:spLocks noGrp="1"/>
          </p:cNvSpPr>
          <p:nvPr>
            <p:ph sz="quarter" idx="4"/>
          </p:nvPr>
        </p:nvSpPr>
        <p:spPr/>
        <p:txBody>
          <a:bodyPr/>
          <a:lstStyle/>
          <a:p>
            <a:r>
              <a:rPr lang="en-US" dirty="0"/>
              <a:t>Ensure that all needed paperwork is completed prior to arrival</a:t>
            </a:r>
          </a:p>
          <a:p>
            <a:r>
              <a:rPr lang="en-US" dirty="0"/>
              <a:t>Hotel arrangements near restaurants and entertainment </a:t>
            </a:r>
          </a:p>
          <a:p>
            <a:r>
              <a:rPr lang="en-US" dirty="0"/>
              <a:t>Inability to fully explore every item on agenda due to time constraints </a:t>
            </a:r>
          </a:p>
          <a:p>
            <a:endParaRPr lang="en-US" dirty="0"/>
          </a:p>
        </p:txBody>
      </p:sp>
    </p:spTree>
    <p:extLst>
      <p:ext uri="{BB962C8B-B14F-4D97-AF65-F5344CB8AC3E}">
        <p14:creationId xmlns:p14="http://schemas.microsoft.com/office/powerpoint/2010/main" val="1464473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Mentor:  Keeping the Mentorship Flourishing</a:t>
            </a:r>
          </a:p>
        </p:txBody>
      </p:sp>
      <p:sp>
        <p:nvSpPr>
          <p:cNvPr id="4" name="Content Placeholder 3"/>
          <p:cNvSpPr>
            <a:spLocks noGrp="1"/>
          </p:cNvSpPr>
          <p:nvPr>
            <p:ph idx="1"/>
          </p:nvPr>
        </p:nvSpPr>
        <p:spPr/>
        <p:txBody>
          <a:bodyPr>
            <a:normAutofit fontScale="92500"/>
          </a:bodyPr>
          <a:lstStyle/>
          <a:p>
            <a:r>
              <a:rPr lang="en-US" dirty="0"/>
              <a:t>Mentoring is a long term supportive learning relationship</a:t>
            </a:r>
          </a:p>
          <a:p>
            <a:r>
              <a:rPr lang="en-US" dirty="0"/>
              <a:t>Develop the relationship by getting to know each other</a:t>
            </a:r>
          </a:p>
          <a:p>
            <a:r>
              <a:rPr lang="en-US" dirty="0"/>
              <a:t>Reach out and follow up on progress in timely sequences</a:t>
            </a:r>
          </a:p>
          <a:p>
            <a:r>
              <a:rPr lang="en-US" dirty="0"/>
              <a:t>Continue to share knowledge and ask questions</a:t>
            </a:r>
          </a:p>
          <a:p>
            <a:r>
              <a:rPr lang="en-US" dirty="0"/>
              <a:t>Actively participate and keep communications open</a:t>
            </a:r>
          </a:p>
          <a:p>
            <a:r>
              <a:rPr lang="en-US" dirty="0"/>
              <a:t>Define your expectations and limitations</a:t>
            </a:r>
          </a:p>
          <a:p>
            <a:r>
              <a:rPr lang="en-US" dirty="0"/>
              <a:t>Be honest and respect each other</a:t>
            </a:r>
          </a:p>
          <a:p>
            <a:r>
              <a:rPr lang="en-US" dirty="0"/>
              <a:t>Be reliable and consistent in maintaining support</a:t>
            </a:r>
          </a:p>
          <a:p>
            <a:r>
              <a:rPr lang="en-US" dirty="0"/>
              <a:t>Stay positive</a:t>
            </a:r>
          </a:p>
        </p:txBody>
      </p:sp>
    </p:spTree>
    <p:extLst>
      <p:ext uri="{BB962C8B-B14F-4D97-AF65-F5344CB8AC3E}">
        <p14:creationId xmlns:p14="http://schemas.microsoft.com/office/powerpoint/2010/main" val="2365099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76" y="504676"/>
            <a:ext cx="7280024" cy="765140"/>
          </a:xfrm>
        </p:spPr>
        <p:txBody>
          <a:bodyPr>
            <a:normAutofit fontScale="90000"/>
          </a:bodyPr>
          <a:lstStyle/>
          <a:p>
            <a:r>
              <a:rPr lang="en-US" dirty="0"/>
              <a:t>Mentee – Keeping the Mentorship Flourishing</a:t>
            </a:r>
          </a:p>
        </p:txBody>
      </p:sp>
      <p:sp>
        <p:nvSpPr>
          <p:cNvPr id="3" name="Content Placeholder 2"/>
          <p:cNvSpPr>
            <a:spLocks noGrp="1"/>
          </p:cNvSpPr>
          <p:nvPr>
            <p:ph sz="half" idx="1"/>
          </p:nvPr>
        </p:nvSpPr>
        <p:spPr>
          <a:xfrm>
            <a:off x="339976" y="1412050"/>
            <a:ext cx="4114800" cy="4919869"/>
          </a:xfrm>
          <a:ln w="19050">
            <a:noFill/>
          </a:ln>
        </p:spPr>
        <p:txBody>
          <a:bodyPr>
            <a:normAutofit/>
          </a:bodyPr>
          <a:lstStyle/>
          <a:p>
            <a:r>
              <a:rPr lang="en-US" sz="2400" dirty="0"/>
              <a:t>Identify your greatest areas of need and opportunities</a:t>
            </a:r>
          </a:p>
          <a:p>
            <a:r>
              <a:rPr lang="en-US" sz="2400" dirty="0"/>
              <a:t>Nurture your relationship  </a:t>
            </a:r>
          </a:p>
          <a:p>
            <a:r>
              <a:rPr lang="en-US" sz="2400" dirty="0"/>
              <a:t>Be prepared</a:t>
            </a:r>
          </a:p>
          <a:p>
            <a:r>
              <a:rPr lang="en-US" sz="2400" dirty="0"/>
              <a:t>Actively participate  </a:t>
            </a:r>
          </a:p>
          <a:p>
            <a:r>
              <a:rPr lang="en-US" sz="2400" dirty="0"/>
              <a:t>Maintain communication</a:t>
            </a:r>
          </a:p>
          <a:p>
            <a:r>
              <a:rPr lang="en-US" sz="2400" dirty="0"/>
              <a:t>Be respectful of each other’s time and commitments</a:t>
            </a:r>
          </a:p>
          <a:p>
            <a:r>
              <a:rPr lang="en-US" sz="2400" dirty="0"/>
              <a:t>Be willing to reach out</a:t>
            </a:r>
          </a:p>
          <a:p>
            <a:endParaRPr lang="en-US" sz="2400" dirty="0"/>
          </a:p>
        </p:txBody>
      </p:sp>
      <p:sp>
        <p:nvSpPr>
          <p:cNvPr id="4" name="Content Placeholder 3"/>
          <p:cNvSpPr>
            <a:spLocks noGrp="1"/>
          </p:cNvSpPr>
          <p:nvPr>
            <p:ph sz="half" idx="2"/>
          </p:nvPr>
        </p:nvSpPr>
        <p:spPr>
          <a:xfrm>
            <a:off x="4692107" y="1420301"/>
            <a:ext cx="4114800" cy="4919869"/>
          </a:xfrm>
          <a:ln w="19050">
            <a:noFill/>
          </a:ln>
        </p:spPr>
        <p:txBody>
          <a:bodyPr/>
          <a:lstStyle/>
          <a:p>
            <a:r>
              <a:rPr lang="en-US" sz="2400" dirty="0"/>
              <a:t>Take ownership of the mentorship</a:t>
            </a:r>
          </a:p>
          <a:p>
            <a:r>
              <a:rPr lang="en-US" sz="2400" dirty="0"/>
              <a:t>Offer support</a:t>
            </a:r>
          </a:p>
          <a:p>
            <a:r>
              <a:rPr lang="en-US" sz="2400" dirty="0"/>
              <a:t>Be innovative and creative</a:t>
            </a:r>
          </a:p>
          <a:p>
            <a:r>
              <a:rPr lang="en-US" sz="2400" dirty="0"/>
              <a:t>Be reliable and consistent</a:t>
            </a:r>
          </a:p>
          <a:p>
            <a:r>
              <a:rPr lang="en-US" sz="2400" dirty="0"/>
              <a:t>Stay positive</a:t>
            </a:r>
          </a:p>
          <a:p>
            <a:r>
              <a:rPr lang="en-US" sz="2400" dirty="0"/>
              <a:t>Share your outcomes often</a:t>
            </a:r>
          </a:p>
          <a:p>
            <a:r>
              <a:rPr lang="en-US" sz="2400" dirty="0"/>
              <a:t>Send a handwritten thank you note</a:t>
            </a:r>
          </a:p>
          <a:p>
            <a:endParaRPr lang="en-US" dirty="0"/>
          </a:p>
        </p:txBody>
      </p:sp>
      <p:sp>
        <p:nvSpPr>
          <p:cNvPr id="5" name="TextBox 4"/>
          <p:cNvSpPr txBox="1"/>
          <p:nvPr/>
        </p:nvSpPr>
        <p:spPr>
          <a:xfrm>
            <a:off x="339976" y="5624033"/>
            <a:ext cx="8466931" cy="707886"/>
          </a:xfrm>
          <a:prstGeom prst="rect">
            <a:avLst/>
          </a:prstGeom>
          <a:solidFill>
            <a:schemeClr val="accent2">
              <a:lumMod val="40000"/>
              <a:lumOff val="60000"/>
            </a:schemeClr>
          </a:solidFill>
        </p:spPr>
        <p:txBody>
          <a:bodyPr wrap="square" rtlCol="0">
            <a:spAutoFit/>
          </a:bodyPr>
          <a:lstStyle/>
          <a:p>
            <a:pPr algn="ctr"/>
            <a:r>
              <a:rPr lang="en-US" sz="4000" b="1" i="1" dirty="0">
                <a:solidFill>
                  <a:srgbClr val="7030A0"/>
                </a:solidFill>
              </a:rPr>
              <a:t>PAY YOUR MENTORSHIP FORWARD!</a:t>
            </a:r>
          </a:p>
        </p:txBody>
      </p:sp>
    </p:spTree>
    <p:extLst>
      <p:ext uri="{BB962C8B-B14F-4D97-AF65-F5344CB8AC3E}">
        <p14:creationId xmlns:p14="http://schemas.microsoft.com/office/powerpoint/2010/main" val="3126661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Let’s Look At Our Polling Question Again</a:t>
            </a:r>
          </a:p>
        </p:txBody>
      </p:sp>
      <p:sp>
        <p:nvSpPr>
          <p:cNvPr id="2" name="Content Placeholder 1"/>
          <p:cNvSpPr>
            <a:spLocks noGrp="1"/>
          </p:cNvSpPr>
          <p:nvPr>
            <p:ph idx="1"/>
          </p:nvPr>
        </p:nvSpPr>
        <p:spPr/>
        <p:txBody>
          <a:bodyPr/>
          <a:lstStyle/>
          <a:p>
            <a:pPr>
              <a:buFont typeface="Courier New" panose="02070309020205020404" pitchFamily="49" charset="0"/>
              <a:buChar char="o"/>
            </a:pPr>
            <a:r>
              <a:rPr lang="en-US" dirty="0"/>
              <a:t>I would like to be a mentor.</a:t>
            </a:r>
          </a:p>
          <a:p>
            <a:pPr>
              <a:buFont typeface="Courier New" panose="02070309020205020404" pitchFamily="49" charset="0"/>
              <a:buChar char="o"/>
            </a:pPr>
            <a:r>
              <a:rPr lang="en-US" dirty="0"/>
              <a:t>I am looking for a mentor. </a:t>
            </a:r>
          </a:p>
          <a:p>
            <a:pPr>
              <a:buFont typeface="Courier New" panose="02070309020205020404" pitchFamily="49" charset="0"/>
              <a:buChar char="o"/>
            </a:pPr>
            <a:r>
              <a:rPr lang="en-US" dirty="0"/>
              <a:t>I want to learn more about mentorship.</a:t>
            </a:r>
          </a:p>
          <a:p>
            <a:pPr>
              <a:buFont typeface="Courier New" panose="02070309020205020404" pitchFamily="49" charset="0"/>
              <a:buChar char="o"/>
            </a:pPr>
            <a:r>
              <a:rPr lang="en-US" dirty="0"/>
              <a:t>I want to develop a mentorship program for my CDI department. </a:t>
            </a:r>
          </a:p>
          <a:p>
            <a:pPr>
              <a:buFont typeface="Courier New" panose="02070309020205020404" pitchFamily="49" charset="0"/>
              <a:buChar char="o"/>
            </a:pPr>
            <a:r>
              <a:rPr lang="en-US" dirty="0"/>
              <a:t>Other</a:t>
            </a:r>
          </a:p>
          <a:p>
            <a:pPr marL="0" indent="0">
              <a:buNone/>
            </a:pPr>
            <a:endParaRPr lang="en-US" dirty="0"/>
          </a:p>
        </p:txBody>
      </p:sp>
    </p:spTree>
    <p:extLst>
      <p:ext uri="{BB962C8B-B14F-4D97-AF65-F5344CB8AC3E}">
        <p14:creationId xmlns:p14="http://schemas.microsoft.com/office/powerpoint/2010/main" val="2359745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Claudine’s Post </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hlinkClick r:id="rId3"/>
              </a:rPr>
              <a:t>chutchinson</a:t>
            </a:r>
            <a:r>
              <a:rPr lang="en-US" dirty="0"/>
              <a:t> </a:t>
            </a:r>
          </a:p>
          <a:p>
            <a:pPr marL="0" indent="0">
              <a:buNone/>
            </a:pPr>
            <a:r>
              <a:rPr lang="en-US" dirty="0">
                <a:hlinkClick r:id="rId4"/>
              </a:rPr>
              <a:t>September 2014</a:t>
            </a:r>
            <a:r>
              <a:rPr lang="en-US" dirty="0"/>
              <a:t> edited May 2016 in </a:t>
            </a:r>
            <a:r>
              <a:rPr lang="en-US" dirty="0">
                <a:hlinkClick r:id="rId5"/>
              </a:rPr>
              <a:t>CDI Talk Archive</a:t>
            </a:r>
            <a:r>
              <a:rPr lang="en-US" dirty="0"/>
              <a:t> </a:t>
            </a:r>
          </a:p>
          <a:p>
            <a:pPr marL="0" indent="0">
              <a:buNone/>
            </a:pPr>
            <a:r>
              <a:rPr lang="en-US" dirty="0"/>
              <a:t>Hello. </a:t>
            </a:r>
            <a:br>
              <a:rPr lang="en-US" dirty="0"/>
            </a:br>
            <a:r>
              <a:rPr lang="en-US" dirty="0"/>
              <a:t>In today's CDI Strategies regarding activities for CDI week, it</a:t>
            </a:r>
            <a:br>
              <a:rPr lang="en-US" dirty="0"/>
            </a:br>
            <a:r>
              <a:rPr lang="en-US" dirty="0"/>
              <a:t>mentioned doing a CDI specialist exchange day where one shadows a CDI</a:t>
            </a:r>
            <a:br>
              <a:rPr lang="en-US" dirty="0"/>
            </a:br>
            <a:r>
              <a:rPr lang="en-US" dirty="0"/>
              <a:t>specialist at another facility. Anyone interested in exchanging</a:t>
            </a:r>
            <a:br>
              <a:rPr lang="en-US" dirty="0"/>
            </a:br>
            <a:r>
              <a:rPr lang="en-US" dirty="0"/>
              <a:t>information (via email/phone) about their CDI program, computer program</a:t>
            </a:r>
            <a:br>
              <a:rPr lang="en-US" dirty="0"/>
            </a:br>
            <a:r>
              <a:rPr lang="en-US" dirty="0"/>
              <a:t>(especially if use Epic), and possibly shadowing at another facility</a:t>
            </a:r>
            <a:br>
              <a:rPr lang="en-US" dirty="0"/>
            </a:br>
            <a:r>
              <a:rPr lang="en-US" dirty="0"/>
              <a:t>(local, state or nationally)? If so, please reply or contact me. Thanks!</a:t>
            </a:r>
            <a:br>
              <a:rPr lang="en-US" dirty="0"/>
            </a:br>
            <a:r>
              <a:rPr lang="en-US" dirty="0"/>
              <a:t>:-) </a:t>
            </a:r>
            <a:br>
              <a:rPr lang="en-US" dirty="0"/>
            </a:br>
            <a:br>
              <a:rPr lang="en-US" dirty="0"/>
            </a:br>
            <a:r>
              <a:rPr lang="en-US" dirty="0"/>
              <a:t>Claudine Hutchinson RN </a:t>
            </a:r>
            <a:br>
              <a:rPr lang="en-US" dirty="0"/>
            </a:br>
            <a:r>
              <a:rPr lang="en-US" dirty="0"/>
              <a:t>Clinical Documentation Improvement Specialist </a:t>
            </a:r>
            <a:br>
              <a:rPr lang="en-US" dirty="0"/>
            </a:br>
            <a:r>
              <a:rPr lang="en-US" dirty="0"/>
              <a:t>Children's Hospital at Saint Francis </a:t>
            </a:r>
            <a:br>
              <a:rPr lang="en-US" dirty="0"/>
            </a:br>
            <a:r>
              <a:rPr lang="en-US" dirty="0"/>
              <a:t>Email: chutchinson@saintfrancis.com </a:t>
            </a:r>
            <a:br>
              <a:rPr lang="en-US" dirty="0"/>
            </a:br>
            <a:endParaRPr lang="en-US" dirty="0"/>
          </a:p>
        </p:txBody>
      </p:sp>
    </p:spTree>
    <p:extLst>
      <p:ext uri="{BB962C8B-B14F-4D97-AF65-F5344CB8AC3E}">
        <p14:creationId xmlns:p14="http://schemas.microsoft.com/office/powerpoint/2010/main" val="109041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Find a Mentor</a:t>
            </a:r>
          </a:p>
        </p:txBody>
      </p:sp>
      <p:sp>
        <p:nvSpPr>
          <p:cNvPr id="3" name="Content Placeholder 2"/>
          <p:cNvSpPr>
            <a:spLocks noGrp="1"/>
          </p:cNvSpPr>
          <p:nvPr>
            <p:ph idx="1"/>
          </p:nvPr>
        </p:nvSpPr>
        <p:spPr/>
        <p:txBody>
          <a:bodyPr/>
          <a:lstStyle/>
          <a:p>
            <a:r>
              <a:rPr lang="en-US" dirty="0"/>
              <a:t>ACDIS</a:t>
            </a:r>
          </a:p>
          <a:p>
            <a:pPr lvl="1"/>
            <a:r>
              <a:rPr lang="en-US" sz="3200" b="1" dirty="0">
                <a:solidFill>
                  <a:schemeClr val="tx2"/>
                </a:solidFill>
              </a:rPr>
              <a:t>State ACDIS Chapters</a:t>
            </a:r>
          </a:p>
          <a:p>
            <a:pPr lvl="1"/>
            <a:r>
              <a:rPr lang="en-US" dirty="0"/>
              <a:t>Annual Conference</a:t>
            </a:r>
          </a:p>
          <a:p>
            <a:pPr lvl="1"/>
            <a:r>
              <a:rPr lang="en-US" dirty="0"/>
              <a:t>ACDIS Forums</a:t>
            </a:r>
          </a:p>
          <a:p>
            <a:r>
              <a:rPr lang="en-US" dirty="0"/>
              <a:t>Request contact information</a:t>
            </a:r>
          </a:p>
          <a:p>
            <a:r>
              <a:rPr lang="en-US" dirty="0"/>
              <a:t>Email </a:t>
            </a:r>
          </a:p>
          <a:p>
            <a:r>
              <a:rPr lang="en-US" dirty="0"/>
              <a:t>Ask questions</a:t>
            </a:r>
          </a:p>
          <a:p>
            <a:r>
              <a:rPr lang="en-US" dirty="0"/>
              <a:t>Job shadowing</a:t>
            </a:r>
          </a:p>
          <a:p>
            <a:r>
              <a:rPr lang="en-US" dirty="0"/>
              <a:t>LinkedIn</a:t>
            </a:r>
          </a:p>
          <a:p>
            <a:endParaRPr lang="en-US" dirty="0"/>
          </a:p>
          <a:p>
            <a:endParaRPr lang="en-US" dirty="0"/>
          </a:p>
          <a:p>
            <a:pPr marL="457200" lvl="1" indent="0">
              <a:buNone/>
            </a:pPr>
            <a:endParaRPr lang="en-US" dirty="0"/>
          </a:p>
        </p:txBody>
      </p:sp>
      <p:pic>
        <p:nvPicPr>
          <p:cNvPr id="6" name="Picture 5"/>
          <p:cNvPicPr>
            <a:picLocks noChangeAspect="1"/>
          </p:cNvPicPr>
          <p:nvPr/>
        </p:nvPicPr>
        <p:blipFill>
          <a:blip r:embed="rId3"/>
          <a:stretch>
            <a:fillRect/>
          </a:stretch>
        </p:blipFill>
        <p:spPr>
          <a:xfrm>
            <a:off x="4805089" y="1160774"/>
            <a:ext cx="3817771" cy="569271"/>
          </a:xfrm>
          <a:prstGeom prst="rect">
            <a:avLst/>
          </a:prstGeom>
        </p:spPr>
      </p:pic>
      <p:pic>
        <p:nvPicPr>
          <p:cNvPr id="7" name="Picture 6"/>
          <p:cNvPicPr>
            <a:picLocks noChangeAspect="1"/>
          </p:cNvPicPr>
          <p:nvPr/>
        </p:nvPicPr>
        <p:blipFill>
          <a:blip r:embed="rId4"/>
          <a:stretch>
            <a:fillRect/>
          </a:stretch>
        </p:blipFill>
        <p:spPr>
          <a:xfrm rot="532185">
            <a:off x="6511057" y="4265602"/>
            <a:ext cx="2325984" cy="1103224"/>
          </a:xfrm>
          <a:prstGeom prst="rect">
            <a:avLst/>
          </a:prstGeom>
        </p:spPr>
      </p:pic>
      <p:pic>
        <p:nvPicPr>
          <p:cNvPr id="9" name="Picture 8"/>
          <p:cNvPicPr>
            <a:picLocks noChangeAspect="1"/>
          </p:cNvPicPr>
          <p:nvPr/>
        </p:nvPicPr>
        <p:blipFill>
          <a:blip r:embed="rId5"/>
          <a:stretch>
            <a:fillRect/>
          </a:stretch>
        </p:blipFill>
        <p:spPr>
          <a:xfrm rot="21036309">
            <a:off x="4562526" y="4424046"/>
            <a:ext cx="2023984" cy="1728013"/>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18392">
            <a:off x="4854005" y="1918393"/>
            <a:ext cx="1710959" cy="153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7"/>
          <a:stretch>
            <a:fillRect/>
          </a:stretch>
        </p:blipFill>
        <p:spPr>
          <a:xfrm rot="21301745">
            <a:off x="6422317" y="2951473"/>
            <a:ext cx="2056937" cy="688627"/>
          </a:xfrm>
          <a:prstGeom prst="rect">
            <a:avLst/>
          </a:prstGeom>
        </p:spPr>
      </p:pic>
    </p:spTree>
    <p:extLst>
      <p:ext uri="{BB962C8B-B14F-4D97-AF65-F5344CB8AC3E}">
        <p14:creationId xmlns:p14="http://schemas.microsoft.com/office/powerpoint/2010/main" val="2945079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84" y="3758979"/>
            <a:ext cx="7912821" cy="1846293"/>
          </a:xfrm>
        </p:spPr>
        <p:txBody>
          <a:bodyPr anchor="b">
            <a:normAutofit fontScale="90000"/>
          </a:bodyPr>
          <a:lstStyle/>
          <a:p>
            <a:r>
              <a:rPr lang="en-US" dirty="0"/>
              <a:t>Thank you. Questions?</a:t>
            </a:r>
            <a:br>
              <a:rPr lang="en-US" dirty="0"/>
            </a:br>
            <a:br>
              <a:rPr lang="en-US" sz="2400" dirty="0"/>
            </a:br>
            <a:r>
              <a:rPr lang="en-US" sz="2000" b="0" i="1" dirty="0">
                <a:latin typeface="+mj-lt"/>
                <a:cs typeface="Arial" panose="020B0604020202020204" pitchFamily="34" charset="0"/>
              </a:rPr>
              <a:t>Karen Bridgeman            bridgema@musc.edu</a:t>
            </a:r>
            <a:br>
              <a:rPr lang="en-US" sz="2000" b="0" i="1" dirty="0">
                <a:latin typeface="+mj-lt"/>
                <a:cs typeface="Arial" panose="020B0604020202020204" pitchFamily="34" charset="0"/>
              </a:rPr>
            </a:br>
            <a:r>
              <a:rPr lang="en-US" sz="2000" b="0" i="1" dirty="0">
                <a:latin typeface="+mj-lt"/>
                <a:cs typeface="Arial" panose="020B0604020202020204" pitchFamily="34" charset="0"/>
              </a:rPr>
              <a:t>Claudine Hutchinson      chutchinson@saintfrancis.com      </a:t>
            </a:r>
            <a:br>
              <a:rPr lang="en-US" sz="2000" b="0" i="1" dirty="0">
                <a:latin typeface="+mj-lt"/>
                <a:cs typeface="Arial" panose="020B0604020202020204" pitchFamily="34" charset="0"/>
              </a:rPr>
            </a:br>
            <a:endParaRPr lang="en-US" sz="2000" b="0" i="1" dirty="0">
              <a:latin typeface="+mj-lt"/>
              <a:cs typeface="Arial" panose="020B0604020202020204" pitchFamily="34" charset="0"/>
            </a:endParaRPr>
          </a:p>
        </p:txBody>
      </p:sp>
      <p:sp>
        <p:nvSpPr>
          <p:cNvPr id="7" name="Text Placeholder 6"/>
          <p:cNvSpPr>
            <a:spLocks noGrp="1"/>
          </p:cNvSpPr>
          <p:nvPr>
            <p:ph type="body" idx="1"/>
          </p:nvPr>
        </p:nvSpPr>
        <p:spPr>
          <a:xfrm>
            <a:off x="438684" y="5605272"/>
            <a:ext cx="7589748" cy="1079404"/>
          </a:xfrm>
        </p:spPr>
        <p:txBody>
          <a:bodyPr>
            <a:normAutofit/>
          </a:bodyPr>
          <a:lstStyle/>
          <a:p>
            <a:r>
              <a:rPr lang="en-US" sz="1800" dirty="0"/>
              <a:t>In order to receive your continuing education certificate(s) for this program, you must complete the online evaluation. The link can be found in the continuing education section at the front of the program guide. </a:t>
            </a:r>
          </a:p>
        </p:txBody>
      </p:sp>
    </p:spTree>
    <p:extLst>
      <p:ext uri="{BB962C8B-B14F-4D97-AF65-F5344CB8AC3E}">
        <p14:creationId xmlns:p14="http://schemas.microsoft.com/office/powerpoint/2010/main" val="18870086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University of South Carolina Children's Hospital</a:t>
            </a:r>
          </a:p>
        </p:txBody>
      </p:sp>
      <p:sp>
        <p:nvSpPr>
          <p:cNvPr id="4" name="Text Placeholder 3"/>
          <p:cNvSpPr>
            <a:spLocks noGrp="1"/>
          </p:cNvSpPr>
          <p:nvPr>
            <p:ph type="body" idx="1"/>
          </p:nvPr>
        </p:nvSpPr>
        <p:spPr/>
        <p:txBody>
          <a:bodyPr anchor="ctr">
            <a:normAutofit fontScale="92500" lnSpcReduction="20000"/>
          </a:bodyPr>
          <a:lstStyle/>
          <a:p>
            <a:r>
              <a:rPr lang="en-US" dirty="0"/>
              <a:t>Medical University                         of South Carolina </a:t>
            </a:r>
          </a:p>
        </p:txBody>
      </p:sp>
      <p:sp>
        <p:nvSpPr>
          <p:cNvPr id="5" name="Content Placeholder 4"/>
          <p:cNvSpPr>
            <a:spLocks noGrp="1"/>
          </p:cNvSpPr>
          <p:nvPr>
            <p:ph sz="half" idx="2"/>
          </p:nvPr>
        </p:nvSpPr>
        <p:spPr/>
        <p:txBody>
          <a:bodyPr/>
          <a:lstStyle/>
          <a:p>
            <a:r>
              <a:rPr lang="en-US" dirty="0"/>
              <a:t>Major academic and tertiary patient referral center for all of South Carolina</a:t>
            </a:r>
          </a:p>
          <a:p>
            <a:r>
              <a:rPr lang="en-US" dirty="0"/>
              <a:t>Three hospitals</a:t>
            </a:r>
          </a:p>
          <a:p>
            <a:pPr lvl="1"/>
            <a:r>
              <a:rPr lang="en-US" dirty="0"/>
              <a:t>University</a:t>
            </a:r>
          </a:p>
          <a:p>
            <a:pPr lvl="1"/>
            <a:r>
              <a:rPr lang="en-US" dirty="0"/>
              <a:t>Institute of Psychiatry</a:t>
            </a:r>
          </a:p>
          <a:p>
            <a:pPr lvl="1"/>
            <a:r>
              <a:rPr lang="en-US" dirty="0"/>
              <a:t>Children’s</a:t>
            </a:r>
          </a:p>
          <a:p>
            <a:r>
              <a:rPr lang="en-US" dirty="0"/>
              <a:t>709 beds</a:t>
            </a:r>
          </a:p>
          <a:p>
            <a:r>
              <a:rPr lang="en-US" dirty="0"/>
              <a:t>Level 1 trauma center</a:t>
            </a:r>
          </a:p>
        </p:txBody>
      </p:sp>
      <p:sp>
        <p:nvSpPr>
          <p:cNvPr id="6" name="Text Placeholder 5"/>
          <p:cNvSpPr>
            <a:spLocks noGrp="1"/>
          </p:cNvSpPr>
          <p:nvPr>
            <p:ph type="body" sz="quarter" idx="3"/>
          </p:nvPr>
        </p:nvSpPr>
        <p:spPr/>
        <p:txBody>
          <a:bodyPr anchor="ctr"/>
          <a:lstStyle/>
          <a:p>
            <a:r>
              <a:rPr lang="en-US" dirty="0"/>
              <a:t>Children’s Hospital</a:t>
            </a:r>
          </a:p>
        </p:txBody>
      </p:sp>
      <p:sp>
        <p:nvSpPr>
          <p:cNvPr id="7" name="Content Placeholder 6"/>
          <p:cNvSpPr>
            <a:spLocks noGrp="1"/>
          </p:cNvSpPr>
          <p:nvPr>
            <p:ph sz="quarter" idx="4"/>
          </p:nvPr>
        </p:nvSpPr>
        <p:spPr/>
        <p:txBody>
          <a:bodyPr>
            <a:normAutofit/>
          </a:bodyPr>
          <a:lstStyle/>
          <a:p>
            <a:r>
              <a:rPr lang="en-US" dirty="0"/>
              <a:t>186 licensed beds</a:t>
            </a:r>
          </a:p>
          <a:p>
            <a:r>
              <a:rPr lang="en-US" dirty="0"/>
              <a:t>Service lines </a:t>
            </a:r>
          </a:p>
          <a:p>
            <a:pPr lvl="1"/>
            <a:r>
              <a:rPr lang="en-US" dirty="0"/>
              <a:t>Pediatric ICU</a:t>
            </a:r>
          </a:p>
          <a:p>
            <a:pPr lvl="1"/>
            <a:r>
              <a:rPr lang="en-US" dirty="0"/>
              <a:t>Pediatric Cardiology</a:t>
            </a:r>
          </a:p>
          <a:p>
            <a:pPr lvl="1"/>
            <a:r>
              <a:rPr lang="en-US" dirty="0"/>
              <a:t>Pediatric Hospitalists</a:t>
            </a:r>
          </a:p>
          <a:p>
            <a:pPr lvl="1"/>
            <a:r>
              <a:rPr lang="en-US" dirty="0"/>
              <a:t>Pediatric Heme-Oncology</a:t>
            </a:r>
          </a:p>
          <a:p>
            <a:pPr lvl="1"/>
            <a:r>
              <a:rPr lang="en-US" dirty="0"/>
              <a:t>Pediatric Pulmonary</a:t>
            </a:r>
          </a:p>
          <a:p>
            <a:pPr lvl="1"/>
            <a:r>
              <a:rPr lang="en-US" dirty="0"/>
              <a:t>Pediatric Neurology</a:t>
            </a:r>
          </a:p>
          <a:p>
            <a:pPr lvl="1"/>
            <a:r>
              <a:rPr lang="en-US" dirty="0"/>
              <a:t>Pediatric Emergency Dept.</a:t>
            </a:r>
          </a:p>
          <a:p>
            <a:pPr lvl="1"/>
            <a:r>
              <a:rPr lang="en-US" dirty="0"/>
              <a:t>Neonatal Services </a:t>
            </a:r>
          </a:p>
          <a:p>
            <a:pPr lvl="2"/>
            <a:r>
              <a:rPr lang="en-US" dirty="0"/>
              <a:t>Level III Nursery</a:t>
            </a:r>
          </a:p>
        </p:txBody>
      </p:sp>
    </p:spTree>
    <p:extLst>
      <p:ext uri="{BB962C8B-B14F-4D97-AF65-F5344CB8AC3E}">
        <p14:creationId xmlns:p14="http://schemas.microsoft.com/office/powerpoint/2010/main" val="311763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Medical University of South Carolina           CDI Department</a:t>
            </a:r>
          </a:p>
        </p:txBody>
      </p:sp>
      <p:sp>
        <p:nvSpPr>
          <p:cNvPr id="3" name="Content Placeholder 2"/>
          <p:cNvSpPr>
            <a:spLocks noGrp="1"/>
          </p:cNvSpPr>
          <p:nvPr>
            <p:ph idx="1"/>
          </p:nvPr>
        </p:nvSpPr>
        <p:spPr/>
        <p:txBody>
          <a:bodyPr>
            <a:normAutofit lnSpcReduction="10000"/>
          </a:bodyPr>
          <a:lstStyle/>
          <a:p>
            <a:r>
              <a:rPr lang="en-US" dirty="0"/>
              <a:t>Began in 2005 for adult services</a:t>
            </a:r>
          </a:p>
          <a:p>
            <a:pPr lvl="1"/>
            <a:r>
              <a:rPr lang="en-US" dirty="0"/>
              <a:t>Expanded in 2007</a:t>
            </a:r>
          </a:p>
          <a:p>
            <a:pPr lvl="2"/>
            <a:r>
              <a:rPr lang="en-US" dirty="0"/>
              <a:t>Additional staff and reviews</a:t>
            </a:r>
          </a:p>
          <a:p>
            <a:pPr lvl="1"/>
            <a:r>
              <a:rPr lang="en-US" dirty="0"/>
              <a:t>Currently 15 CDI Nurses</a:t>
            </a:r>
          </a:p>
          <a:p>
            <a:pPr lvl="1"/>
            <a:endParaRPr lang="en-US" dirty="0"/>
          </a:p>
          <a:p>
            <a:r>
              <a:rPr lang="en-US" dirty="0"/>
              <a:t>Pediatric CDI began January 2012</a:t>
            </a:r>
          </a:p>
          <a:p>
            <a:pPr lvl="1"/>
            <a:r>
              <a:rPr lang="en-US" dirty="0"/>
              <a:t>Two CDI nurses dedicated to pediatrics (2 FTE) </a:t>
            </a:r>
          </a:p>
          <a:p>
            <a:pPr lvl="1"/>
            <a:r>
              <a:rPr lang="en-US" dirty="0"/>
              <a:t>Concurrent reviews for all payors</a:t>
            </a:r>
          </a:p>
          <a:p>
            <a:pPr lvl="2"/>
            <a:r>
              <a:rPr lang="en-US" dirty="0"/>
              <a:t>Discharged with open queries</a:t>
            </a:r>
          </a:p>
          <a:p>
            <a:pPr lvl="2"/>
            <a:r>
              <a:rPr lang="en-US" dirty="0"/>
              <a:t>Coder – CDI discrepancies</a:t>
            </a:r>
          </a:p>
          <a:p>
            <a:pPr lvl="2"/>
            <a:r>
              <a:rPr lang="en-US" dirty="0"/>
              <a:t>Death reviews</a:t>
            </a:r>
          </a:p>
          <a:p>
            <a:pPr lvl="2"/>
            <a:endParaRPr lang="en-US" dirty="0"/>
          </a:p>
        </p:txBody>
      </p:sp>
    </p:spTree>
    <p:extLst>
      <p:ext uri="{BB962C8B-B14F-4D97-AF65-F5344CB8AC3E}">
        <p14:creationId xmlns:p14="http://schemas.microsoft.com/office/powerpoint/2010/main" val="3746802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Medical University of South Carolina           CDI Department</a:t>
            </a:r>
          </a:p>
        </p:txBody>
      </p:sp>
      <p:sp>
        <p:nvSpPr>
          <p:cNvPr id="3" name="Content Placeholder 2"/>
          <p:cNvSpPr>
            <a:spLocks noGrp="1"/>
          </p:cNvSpPr>
          <p:nvPr>
            <p:ph idx="1"/>
          </p:nvPr>
        </p:nvSpPr>
        <p:spPr/>
        <p:txBody>
          <a:bodyPr>
            <a:normAutofit lnSpcReduction="10000"/>
          </a:bodyPr>
          <a:lstStyle/>
          <a:p>
            <a:r>
              <a:rPr lang="en-US" dirty="0"/>
              <a:t>Began in 2005 for adult services</a:t>
            </a:r>
          </a:p>
          <a:p>
            <a:pPr lvl="1"/>
            <a:r>
              <a:rPr lang="en-US" dirty="0"/>
              <a:t>Expanded in 2007</a:t>
            </a:r>
          </a:p>
          <a:p>
            <a:pPr lvl="2"/>
            <a:r>
              <a:rPr lang="en-US" dirty="0"/>
              <a:t>Additional staff and reviews</a:t>
            </a:r>
          </a:p>
          <a:p>
            <a:pPr lvl="1"/>
            <a:r>
              <a:rPr lang="en-US" dirty="0"/>
              <a:t>Currently 15 CDI Nurses</a:t>
            </a:r>
          </a:p>
          <a:p>
            <a:pPr lvl="1"/>
            <a:endParaRPr lang="en-US" dirty="0"/>
          </a:p>
          <a:p>
            <a:r>
              <a:rPr lang="en-US" dirty="0"/>
              <a:t>Pediatric CDI began January 2012</a:t>
            </a:r>
          </a:p>
          <a:p>
            <a:pPr lvl="1"/>
            <a:r>
              <a:rPr lang="en-US" dirty="0"/>
              <a:t>Two CDI nurses dedicated to pediatrics (2 FTE) </a:t>
            </a:r>
          </a:p>
          <a:p>
            <a:pPr lvl="1"/>
            <a:r>
              <a:rPr lang="en-US" dirty="0"/>
              <a:t>Concurrent reviews for all payors</a:t>
            </a:r>
          </a:p>
          <a:p>
            <a:pPr lvl="2"/>
            <a:r>
              <a:rPr lang="en-US" dirty="0"/>
              <a:t>Discharged with open queries</a:t>
            </a:r>
          </a:p>
          <a:p>
            <a:pPr lvl="2"/>
            <a:r>
              <a:rPr lang="en-US" dirty="0"/>
              <a:t>Coder – CDI discrepancies</a:t>
            </a:r>
          </a:p>
          <a:p>
            <a:pPr lvl="2"/>
            <a:r>
              <a:rPr lang="en-US" dirty="0"/>
              <a:t>Death reviews</a:t>
            </a:r>
          </a:p>
          <a:p>
            <a:pPr lvl="2"/>
            <a:endParaRPr lang="en-US" dirty="0"/>
          </a:p>
        </p:txBody>
      </p:sp>
    </p:spTree>
    <p:extLst>
      <p:ext uri="{BB962C8B-B14F-4D97-AF65-F5344CB8AC3E}">
        <p14:creationId xmlns:p14="http://schemas.microsoft.com/office/powerpoint/2010/main" val="376352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Mentorship?</a:t>
            </a:r>
          </a:p>
        </p:txBody>
      </p:sp>
      <p:pic>
        <p:nvPicPr>
          <p:cNvPr id="4" name="Content Placeholder 3"/>
          <p:cNvPicPr>
            <a:picLocks noGrp="1" noChangeAspect="1"/>
          </p:cNvPicPr>
          <p:nvPr>
            <p:ph idx="1"/>
          </p:nvPr>
        </p:nvPicPr>
        <p:blipFill>
          <a:blip r:embed="rId3"/>
          <a:stretch>
            <a:fillRect/>
          </a:stretch>
        </p:blipFill>
        <p:spPr>
          <a:xfrm rot="5400000">
            <a:off x="2050256" y="1269816"/>
            <a:ext cx="5043487" cy="5043487"/>
          </a:xfrm>
        </p:spPr>
      </p:pic>
      <p:sp>
        <p:nvSpPr>
          <p:cNvPr id="3" name="TextBox 2"/>
          <p:cNvSpPr txBox="1"/>
          <p:nvPr/>
        </p:nvSpPr>
        <p:spPr>
          <a:xfrm>
            <a:off x="6155055" y="6205581"/>
            <a:ext cx="2074545" cy="215444"/>
          </a:xfrm>
          <a:prstGeom prst="rect">
            <a:avLst/>
          </a:prstGeom>
          <a:noFill/>
        </p:spPr>
        <p:txBody>
          <a:bodyPr wrap="square" rtlCol="0">
            <a:spAutoFit/>
          </a:bodyPr>
          <a:lstStyle/>
          <a:p>
            <a:pPr algn="r"/>
            <a:r>
              <a:rPr lang="en-US" sz="800" dirty="0"/>
              <a:t>Created with www.wordle.net</a:t>
            </a:r>
          </a:p>
        </p:txBody>
      </p:sp>
    </p:spTree>
    <p:extLst>
      <p:ext uri="{BB962C8B-B14F-4D97-AF65-F5344CB8AC3E}">
        <p14:creationId xmlns:p14="http://schemas.microsoft.com/office/powerpoint/2010/main" val="325425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Mentor?</a:t>
            </a:r>
          </a:p>
        </p:txBody>
      </p:sp>
      <p:sp>
        <p:nvSpPr>
          <p:cNvPr id="3" name="Content Placeholder 2"/>
          <p:cNvSpPr>
            <a:spLocks noGrp="1"/>
          </p:cNvSpPr>
          <p:nvPr>
            <p:ph sz="half" idx="1"/>
          </p:nvPr>
        </p:nvSpPr>
        <p:spPr/>
        <p:txBody>
          <a:bodyPr anchor="t">
            <a:normAutofit/>
          </a:bodyPr>
          <a:lstStyle/>
          <a:p>
            <a:pPr marL="0" indent="0" algn="ctr">
              <a:buNone/>
            </a:pPr>
            <a:endParaRPr lang="en-US" sz="1800" dirty="0"/>
          </a:p>
          <a:p>
            <a:pPr marL="0" indent="0" algn="ctr">
              <a:buNone/>
            </a:pPr>
            <a:r>
              <a:rPr lang="en-US" sz="4400" dirty="0"/>
              <a:t>“Mentors in the workplace are simply people who help other people succeed.”</a:t>
            </a:r>
            <a:endParaRPr lang="en-US" sz="800" dirty="0"/>
          </a:p>
          <a:p>
            <a:pPr marL="0" indent="0" algn="ctr">
              <a:buNone/>
            </a:pPr>
            <a:endParaRPr lang="en-US" sz="1000" dirty="0"/>
          </a:p>
          <a:p>
            <a:pPr marL="0" indent="0" algn="ctr">
              <a:buNone/>
            </a:pPr>
            <a:endParaRPr lang="en-US" sz="1000" dirty="0"/>
          </a:p>
          <a:p>
            <a:pPr marL="0" indent="0" algn="ctr">
              <a:buNone/>
            </a:pPr>
            <a:r>
              <a:rPr lang="en-US" sz="1000" dirty="0"/>
              <a:t>Neave Hospital South Minnesota</a:t>
            </a:r>
          </a:p>
        </p:txBody>
      </p:sp>
      <p:pic>
        <p:nvPicPr>
          <p:cNvPr id="5" name="Content Placeholder 4"/>
          <p:cNvPicPr>
            <a:picLocks noGrp="1" noChangeAspect="1"/>
          </p:cNvPicPr>
          <p:nvPr>
            <p:ph sz="half" idx="2"/>
          </p:nvPr>
        </p:nvPicPr>
        <p:blipFill>
          <a:blip r:embed="rId3"/>
          <a:stretch>
            <a:fillRect/>
          </a:stretch>
        </p:blipFill>
        <p:spPr>
          <a:xfrm>
            <a:off x="4703471" y="1557338"/>
            <a:ext cx="3653948" cy="4391765"/>
          </a:xfrm>
        </p:spPr>
      </p:pic>
      <p:sp>
        <p:nvSpPr>
          <p:cNvPr id="6" name="Rectangle 5"/>
          <p:cNvSpPr/>
          <p:nvPr/>
        </p:nvSpPr>
        <p:spPr>
          <a:xfrm>
            <a:off x="4703472" y="6006113"/>
            <a:ext cx="3653948" cy="224036"/>
          </a:xfrm>
          <a:prstGeom prst="rect">
            <a:avLst/>
          </a:prstGeom>
        </p:spPr>
        <p:txBody>
          <a:bodyPr wrap="square">
            <a:spAutoFit/>
          </a:bodyPr>
          <a:lstStyle/>
          <a:p>
            <a:pPr algn="ctr">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https://commons.wikimedia.org/wiki/File%3ATelemachus_and_Mentor1.JPG</a:t>
            </a:r>
          </a:p>
        </p:txBody>
      </p:sp>
    </p:spTree>
    <p:extLst>
      <p:ext uri="{BB962C8B-B14F-4D97-AF65-F5344CB8AC3E}">
        <p14:creationId xmlns:p14="http://schemas.microsoft.com/office/powerpoint/2010/main" val="143299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Mentee?</a:t>
            </a:r>
          </a:p>
        </p:txBody>
      </p:sp>
      <p:sp>
        <p:nvSpPr>
          <p:cNvPr id="4" name="Content Placeholder 3"/>
          <p:cNvSpPr>
            <a:spLocks noGrp="1"/>
          </p:cNvSpPr>
          <p:nvPr>
            <p:ph sz="half" idx="2"/>
          </p:nvPr>
        </p:nvSpPr>
        <p:spPr/>
        <p:txBody>
          <a:bodyPr anchor="ctr">
            <a:normAutofit/>
          </a:bodyPr>
          <a:lstStyle/>
          <a:p>
            <a:pPr marL="0" indent="0" algn="ctr">
              <a:buNone/>
            </a:pPr>
            <a:endParaRPr lang="en-US" sz="3200" dirty="0"/>
          </a:p>
          <a:p>
            <a:pPr marL="0" indent="0" algn="ctr">
              <a:buNone/>
            </a:pPr>
            <a:r>
              <a:rPr lang="en-US" sz="3200" dirty="0"/>
              <a:t>“A person who is</a:t>
            </a:r>
          </a:p>
          <a:p>
            <a:pPr marL="0" indent="0" algn="ctr">
              <a:buNone/>
            </a:pPr>
            <a:r>
              <a:rPr lang="en-US" sz="3200" dirty="0"/>
              <a:t> advised, trained, or</a:t>
            </a:r>
          </a:p>
          <a:p>
            <a:pPr marL="0" indent="0" algn="ctr">
              <a:buNone/>
            </a:pPr>
            <a:r>
              <a:rPr lang="en-US" sz="3200" dirty="0"/>
              <a:t> counselled by a</a:t>
            </a:r>
          </a:p>
          <a:p>
            <a:pPr marL="0" indent="0" algn="ctr">
              <a:buNone/>
            </a:pPr>
            <a:r>
              <a:rPr lang="en-US" sz="3200" dirty="0"/>
              <a:t> mentor.”</a:t>
            </a:r>
          </a:p>
          <a:p>
            <a:pPr marL="0" indent="0" algn="ctr">
              <a:buNone/>
            </a:pPr>
            <a:endParaRPr lang="en-US" sz="3200" dirty="0"/>
          </a:p>
          <a:p>
            <a:pPr marL="0" indent="0" algn="ctr">
              <a:buNone/>
            </a:pPr>
            <a:endParaRPr lang="en-US" sz="3200" dirty="0"/>
          </a:p>
          <a:p>
            <a:pPr marL="0" indent="0" algn="ctr">
              <a:buNone/>
            </a:pPr>
            <a:r>
              <a:rPr lang="en-US" sz="800" dirty="0"/>
              <a:t>English Oxford Living Dictionary</a:t>
            </a:r>
            <a:endParaRPr lang="en-US" sz="900" dirty="0"/>
          </a:p>
        </p:txBody>
      </p:sp>
      <p:pic>
        <p:nvPicPr>
          <p:cNvPr id="6" name="Content Placeholder 5"/>
          <p:cNvPicPr>
            <a:picLocks noGrp="1"/>
          </p:cNvPicPr>
          <p:nvPr>
            <p:ph sz="half" idx="1"/>
          </p:nvPr>
        </p:nvPicPr>
        <p:blipFill>
          <a:blip r:embed="rId3"/>
          <a:stretch>
            <a:fillRect/>
          </a:stretch>
        </p:blipFill>
        <p:spPr>
          <a:xfrm>
            <a:off x="339725" y="2369642"/>
            <a:ext cx="4114800" cy="3295054"/>
          </a:xfrm>
          <a:prstGeom prst="rect">
            <a:avLst/>
          </a:prstGeom>
        </p:spPr>
      </p:pic>
      <p:sp>
        <p:nvSpPr>
          <p:cNvPr id="3" name="Rectangle 2"/>
          <p:cNvSpPr/>
          <p:nvPr/>
        </p:nvSpPr>
        <p:spPr>
          <a:xfrm>
            <a:off x="870749" y="5765344"/>
            <a:ext cx="2839047" cy="369332"/>
          </a:xfrm>
          <a:prstGeom prst="rect">
            <a:avLst/>
          </a:prstGeom>
        </p:spPr>
        <p:txBody>
          <a:bodyPr wrap="none">
            <a:spAutoFit/>
          </a:bodyPr>
          <a:lstStyle/>
          <a:p>
            <a:r>
              <a:rPr lang="en-US" b="1" dirty="0"/>
              <a:t>Stock vector ID: 519803680 </a:t>
            </a:r>
            <a:endParaRPr lang="en-US" dirty="0"/>
          </a:p>
        </p:txBody>
      </p:sp>
    </p:spTree>
    <p:extLst>
      <p:ext uri="{BB962C8B-B14F-4D97-AF65-F5344CB8AC3E}">
        <p14:creationId xmlns:p14="http://schemas.microsoft.com/office/powerpoint/2010/main" val="1648634441"/>
      </p:ext>
    </p:extLst>
  </p:cSld>
  <p:clrMapOvr>
    <a:masterClrMapping/>
  </p:clrMapOvr>
</p:sld>
</file>

<file path=ppt/theme/theme1.xml><?xml version="1.0" encoding="utf-8"?>
<a:theme xmlns:a="http://schemas.openxmlformats.org/drawingml/2006/main" name="1_Office Theme">
  <a:themeElements>
    <a:clrScheme name="Custom 42">
      <a:dk1>
        <a:srgbClr val="000000"/>
      </a:dk1>
      <a:lt1>
        <a:srgbClr val="FFFFFF"/>
      </a:lt1>
      <a:dk2>
        <a:srgbClr val="682566"/>
      </a:dk2>
      <a:lt2>
        <a:srgbClr val="636468"/>
      </a:lt2>
      <a:accent1>
        <a:srgbClr val="682566"/>
      </a:accent1>
      <a:accent2>
        <a:srgbClr val="F47B20"/>
      </a:accent2>
      <a:accent3>
        <a:srgbClr val="636468"/>
      </a:accent3>
      <a:accent4>
        <a:srgbClr val="C90C3A"/>
      </a:accent4>
      <a:accent5>
        <a:srgbClr val="2F913B"/>
      </a:accent5>
      <a:accent6>
        <a:srgbClr val="566B99"/>
      </a:accent6>
      <a:hlink>
        <a:srgbClr val="6F2771"/>
      </a:hlink>
      <a:folHlink>
        <a:srgbClr val="F267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28600</TotalTime>
  <Words>2023</Words>
  <Application>Microsoft Office PowerPoint</Application>
  <PresentationFormat>On-screen Show (4:3)</PresentationFormat>
  <Paragraphs>546</Paragraphs>
  <Slides>37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Courier New</vt:lpstr>
      <vt:lpstr>Times New Roman</vt:lpstr>
      <vt:lpstr>1_Office Theme</vt:lpstr>
      <vt:lpstr>PowerPoint Presentation</vt:lpstr>
      <vt:lpstr>Learning Objectives</vt:lpstr>
      <vt:lpstr>Polling Question</vt:lpstr>
      <vt:lpstr>Medical University of South Carolina Children's Hospital</vt:lpstr>
      <vt:lpstr>Medical University of South Carolina           CDI Department</vt:lpstr>
      <vt:lpstr>Medical University of South Carolina           CDI Department</vt:lpstr>
      <vt:lpstr>What is a Mentorship?</vt:lpstr>
      <vt:lpstr>What is a Mentor?</vt:lpstr>
      <vt:lpstr>What is a Mentee?</vt:lpstr>
      <vt:lpstr>Mentorship vs Orientation</vt:lpstr>
      <vt:lpstr>Why Mentorship is Important</vt:lpstr>
      <vt:lpstr>Seven Attributes for Mentors</vt:lpstr>
      <vt:lpstr>Informal Mentorship</vt:lpstr>
      <vt:lpstr>Formal Mentorship</vt:lpstr>
      <vt:lpstr>Mentorship Off-Site</vt:lpstr>
      <vt:lpstr>Meet Claudine</vt:lpstr>
      <vt:lpstr>Saint Francis Health Care System</vt:lpstr>
      <vt:lpstr>The Children’s Hospital at Saint Francis               CDI Program</vt:lpstr>
      <vt:lpstr>Claudine’s Story</vt:lpstr>
      <vt:lpstr>Claudine Begins </vt:lpstr>
      <vt:lpstr>Seven Attributes for Mentees</vt:lpstr>
      <vt:lpstr>Mentee Planning</vt:lpstr>
      <vt:lpstr>Mentor Planning</vt:lpstr>
      <vt:lpstr>Develop an Agenda</vt:lpstr>
      <vt:lpstr>Prepare For The Mentee Arrival</vt:lpstr>
      <vt:lpstr>Mentorship Calendar</vt:lpstr>
      <vt:lpstr>Mentorship in Action</vt:lpstr>
      <vt:lpstr>Claudine’s Take Away</vt:lpstr>
      <vt:lpstr>Recommendations </vt:lpstr>
      <vt:lpstr>Claudine’s Success</vt:lpstr>
      <vt:lpstr>What Worked and What Didn’t Work</vt:lpstr>
      <vt:lpstr>Mentor:  Keeping the Mentorship Flourishing</vt:lpstr>
      <vt:lpstr>Mentee – Keeping the Mentorship Flourishing</vt:lpstr>
      <vt:lpstr>Let’s Look At Our Polling Question Again</vt:lpstr>
      <vt:lpstr>Claudine’s Post </vt:lpstr>
      <vt:lpstr>How To Find a Mentor</vt:lpstr>
      <vt:lpstr>Thank you. Questions?  Karen Bridgeman            bridgema@musc.edu Claudine Hutchinson      chutchinson@saintfrancis.com       </vt:lpstr>
    </vt:vector>
  </TitlesOfParts>
  <Company>HCPro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Mirabello</dc:creator>
  <cp:lastModifiedBy>Karen Bridgeman</cp:lastModifiedBy>
  <cp:revision>497</cp:revision>
  <cp:lastPrinted>2016-06-15T20:07:07Z</cp:lastPrinted>
  <dcterms:created xsi:type="dcterms:W3CDTF">2013-11-15T16:13:50Z</dcterms:created>
  <dcterms:modified xsi:type="dcterms:W3CDTF">2018-01-31T04:05:43Z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-1103782472</vt:i4>
  </property>
  <property fmtid="{D5CDD505-2E9C-101B-9397-08002B2CF9AE}" pid="4" name="_EmailSubject">
    <vt:lpwstr>SCACDIS Presentaton for upload</vt:lpwstr>
  </property>
  <property fmtid="{D5CDD505-2E9C-101B-9397-08002B2CF9AE}" pid="5" name="_AuthorEmail">
    <vt:lpwstr>bridgema@musc.edu</vt:lpwstr>
  </property>
  <property fmtid="{D5CDD505-2E9C-101B-9397-08002B2CF9AE}" pid="6" name="_AuthorEmailDisplayName">
    <vt:lpwstr>Bridgeman, Karen</vt:lpwstr>
  </property>
</Properties>
</file>