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462" r:id="rId3"/>
    <p:sldId id="451" r:id="rId4"/>
    <p:sldId id="446" r:id="rId5"/>
    <p:sldId id="452" r:id="rId6"/>
    <p:sldId id="453" r:id="rId7"/>
    <p:sldId id="448" r:id="rId8"/>
    <p:sldId id="454" r:id="rId9"/>
    <p:sldId id="456" r:id="rId10"/>
    <p:sldId id="457" r:id="rId11"/>
    <p:sldId id="458" r:id="rId12"/>
    <p:sldId id="449" r:id="rId13"/>
    <p:sldId id="450" r:id="rId14"/>
    <p:sldId id="447" r:id="rId15"/>
    <p:sldId id="455" r:id="rId16"/>
    <p:sldId id="459" r:id="rId17"/>
    <p:sldId id="460" r:id="rId18"/>
    <p:sldId id="461" r:id="rId19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50000" autoAdjust="0"/>
  </p:normalViewPr>
  <p:slideViewPr>
    <p:cSldViewPr>
      <p:cViewPr varScale="1">
        <p:scale>
          <a:sx n="153" d="100"/>
          <a:sy n="153" d="100"/>
        </p:scale>
        <p:origin x="416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phuser\users\NAHender\Copy%20of%20PA%20CDI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nahender\Documents\cdi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nahender\Documents\cdi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nahender\Documents\cdi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nahender\AppData\Local\Microsoft\Windows\Temporary%20Internet%20Files\Content.Outlook\6Z97TWX0\CDS_Financial%20Analysis_1.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Cases sent for Physician Advisor CDI Review, May 2017-Jan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99-4753-80DF-8D16348CE6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99-4753-80DF-8D16348CE6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99-4753-80DF-8D16348CE6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99-4753-80DF-8D16348CE6B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Sheet1!$C$6:$C$9</c:f>
              <c:strCache>
                <c:ptCount val="4"/>
                <c:pt idx="0">
                  <c:v>PSI</c:v>
                </c:pt>
                <c:pt idx="1">
                  <c:v>Post op note</c:v>
                </c:pt>
                <c:pt idx="2">
                  <c:v>H&amp;P</c:v>
                </c:pt>
                <c:pt idx="3">
                  <c:v>Clinical Validation</c:v>
                </c:pt>
              </c:strCache>
            </c:strRef>
          </c:cat>
          <c:val>
            <c:numRef>
              <c:f>Sheet1!$D$6:$D$9</c:f>
              <c:numCache>
                <c:formatCode>General</c:formatCode>
                <c:ptCount val="4"/>
                <c:pt idx="0">
                  <c:v>103</c:v>
                </c:pt>
                <c:pt idx="1">
                  <c:v>127</c:v>
                </c:pt>
                <c:pt idx="2">
                  <c:v>158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99-4753-80DF-8D16348CE6B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Note Reviews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Sheet3!$F$4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E-4949-BA1E-04223A51BDF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E-4949-BA1E-04223A51BDF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E-4949-BA1E-04223A51BDF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E-4949-BA1E-04223A51BD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Sheet3!$D$5:$E$8</c:f>
              <c:multiLvlStrCache>
                <c:ptCount val="4"/>
                <c:lvl>
                  <c:pt idx="0">
                    <c:v>Acceptable</c:v>
                  </c:pt>
                  <c:pt idx="1">
                    <c:v>Not Acceptable</c:v>
                  </c:pt>
                  <c:pt idx="2">
                    <c:v>Acceptable</c:v>
                  </c:pt>
                  <c:pt idx="3">
                    <c:v>Not Acceptable</c:v>
                  </c:pt>
                </c:lvl>
                <c:lvl>
                  <c:pt idx="0">
                    <c:v>History &amp; Physical</c:v>
                  </c:pt>
                  <c:pt idx="2">
                    <c:v>Post Op Notes</c:v>
                  </c:pt>
                </c:lvl>
              </c:multiLvlStrCache>
            </c:multiLvlStrRef>
          </c:cat>
          <c:val>
            <c:numRef>
              <c:f>Sheet3!$F$5:$F$8</c:f>
              <c:numCache>
                <c:formatCode>General</c:formatCode>
                <c:ptCount val="4"/>
                <c:pt idx="0">
                  <c:v>137</c:v>
                </c:pt>
                <c:pt idx="1">
                  <c:v>18</c:v>
                </c:pt>
                <c:pt idx="2">
                  <c:v>78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E-4949-BA1E-04223A51BD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04146368"/>
        <c:axId val="208556896"/>
      </c:barChart>
      <c:catAx>
        <c:axId val="30414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56896"/>
        <c:crosses val="autoZero"/>
        <c:auto val="1"/>
        <c:lblAlgn val="ctr"/>
        <c:lblOffset val="100"/>
        <c:noMultiLvlLbl val="0"/>
      </c:catAx>
      <c:valAx>
        <c:axId val="2085568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414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Clinical Validation Reviews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99-4948-9099-FA398D7C6B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Sheet2!$B$4:$B$5</c:f>
              <c:strCache>
                <c:ptCount val="2"/>
                <c:pt idx="0">
                  <c:v>Proceed with Appeal</c:v>
                </c:pt>
                <c:pt idx="1">
                  <c:v>Agree with Denial, do not Appeal</c:v>
                </c:pt>
              </c:strCache>
            </c:strRef>
          </c:cat>
          <c:val>
            <c:numRef>
              <c:f>Sheet2!$C$4:$C$5</c:f>
              <c:numCache>
                <c:formatCode>General</c:formatCode>
                <c:ptCount val="2"/>
                <c:pt idx="0">
                  <c:v>22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9-4948-9099-FA398D7C6B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350848"/>
        <c:axId val="302119040"/>
      </c:barChart>
      <c:catAx>
        <c:axId val="2043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119040"/>
        <c:crosses val="autoZero"/>
        <c:auto val="1"/>
        <c:lblAlgn val="ctr"/>
        <c:lblOffset val="100"/>
        <c:noMultiLvlLbl val="0"/>
      </c:catAx>
      <c:valAx>
        <c:axId val="302119040"/>
        <c:scaling>
          <c:orientation val="minMax"/>
          <c:max val="25"/>
        </c:scaling>
        <c:delete val="1"/>
        <c:axPos val="l"/>
        <c:numFmt formatCode="General" sourceLinked="1"/>
        <c:majorTickMark val="none"/>
        <c:minorTickMark val="none"/>
        <c:tickLblPos val="nextTo"/>
        <c:crossAx val="2043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PSI Reviews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25E-2"/>
          <c:y val="0.15643959277817546"/>
          <c:w val="0.94270833333333337"/>
          <c:h val="0.67084188340093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0-4261-A3E0-1C83B2B1F5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  <a:alpha val="8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0-4261-A3E0-1C83B2B1F5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Sheet1!$D$3:$D$5</c:f>
              <c:strCache>
                <c:ptCount val="3"/>
                <c:pt idx="0">
                  <c:v>Confirmed PSI</c:v>
                </c:pt>
                <c:pt idx="1">
                  <c:v>Confirmed PSI, but disagree</c:v>
                </c:pt>
                <c:pt idx="2">
                  <c:v>Not a PSI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55</c:v>
                </c:pt>
                <c:pt idx="1">
                  <c:v>10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40-4261-A3E0-1C83B2B1F5B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4200056"/>
        <c:axId val="205495080"/>
      </c:barChart>
      <c:catAx>
        <c:axId val="20420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5080"/>
        <c:crosses val="autoZero"/>
        <c:auto val="1"/>
        <c:lblAlgn val="ctr"/>
        <c:lblOffset val="100"/>
        <c:noMultiLvlLbl val="0"/>
      </c:catAx>
      <c:valAx>
        <c:axId val="205495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200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CDI DRG Appeal Reviews May 17-</a:t>
            </a:r>
            <a:r>
              <a:rPr lang="en-US" baseline="0" dirty="0"/>
              <a:t> </a:t>
            </a:r>
            <a:r>
              <a:rPr lang="en-US" i="1" baseline="0" dirty="0"/>
              <a:t>Sept 17</a:t>
            </a:r>
            <a:endParaRPr lang="en-US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Pivot!$H$6:$H$8</c:f>
              <c:strCache>
                <c:ptCount val="3"/>
                <c:pt idx="0">
                  <c:v>Overturned</c:v>
                </c:pt>
                <c:pt idx="1">
                  <c:v>Pending</c:v>
                </c:pt>
                <c:pt idx="2">
                  <c:v>Upheld</c:v>
                </c:pt>
              </c:strCache>
            </c:strRef>
          </c:cat>
          <c:val>
            <c:numRef>
              <c:f>Pivot!$I$6:$I$8</c:f>
              <c:numCache>
                <c:formatCode>General</c:formatCode>
                <c:ptCount val="3"/>
                <c:pt idx="0">
                  <c:v>9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9-40D2-A458-ECE231474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04200056"/>
        <c:axId val="205495080"/>
      </c:barChart>
      <c:barChart>
        <c:barDir val="col"/>
        <c:grouping val="clustered"/>
        <c:varyColors val="0"/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Pivot!$H$6:$H$8</c:f>
              <c:strCache>
                <c:ptCount val="3"/>
                <c:pt idx="0">
                  <c:v>Overturned</c:v>
                </c:pt>
                <c:pt idx="1">
                  <c:v>Pending</c:v>
                </c:pt>
                <c:pt idx="2">
                  <c:v>Upheld</c:v>
                </c:pt>
              </c:strCache>
            </c:strRef>
          </c:cat>
          <c:val>
            <c:numRef>
              <c:f>Pivot!$J$6:$J$8</c:f>
              <c:numCache>
                <c:formatCode>_("$"* #,##0_);_("$"* \(#,##0\);_("$"* "-"??_);_(@_)</c:formatCode>
                <c:ptCount val="3"/>
                <c:pt idx="0">
                  <c:v>58657.710000000006</c:v>
                </c:pt>
                <c:pt idx="1">
                  <c:v>18979.239999999998</c:v>
                </c:pt>
                <c:pt idx="2">
                  <c:v>28673.52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9-40D2-A458-ECE231474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48618672"/>
        <c:axId val="648617688"/>
      </c:barChart>
      <c:catAx>
        <c:axId val="20420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495080"/>
        <c:crosses val="autoZero"/>
        <c:auto val="1"/>
        <c:lblAlgn val="ctr"/>
        <c:lblOffset val="100"/>
        <c:noMultiLvlLbl val="0"/>
      </c:catAx>
      <c:valAx>
        <c:axId val="205495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4200056"/>
        <c:crosses val="autoZero"/>
        <c:crossBetween val="between"/>
      </c:valAx>
      <c:valAx>
        <c:axId val="648617688"/>
        <c:scaling>
          <c:orientation val="minMax"/>
        </c:scaling>
        <c:delete val="0"/>
        <c:axPos val="r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618672"/>
        <c:crosses val="max"/>
        <c:crossBetween val="between"/>
      </c:valAx>
      <c:catAx>
        <c:axId val="648618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8617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7F33508F-78B4-7A41-8242-66C682D3034B}" type="datetimeFigureOut">
              <a:rPr lang="en-US" smtClean="0"/>
              <a:pPr/>
              <a:t>2/1/18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0E88E683-94A3-CA46-8353-D2F633B67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5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ED689B20-E930-FA40-8F9D-A75B23546535}" type="datetimeFigureOut">
              <a:rPr lang="en-US" smtClean="0"/>
              <a:pPr/>
              <a:t>2/1/18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0563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2BF0D861-886E-CC4B-B455-DBAC99A991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41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D861-886E-CC4B-B455-DBAC99A9915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D861-886E-CC4B-B455-DBAC99A991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0563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D861-886E-CC4B-B455-DBAC99A991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8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43250"/>
            <a:ext cx="7772400" cy="4572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6175"/>
            <a:ext cx="6400800" cy="285750"/>
          </a:xfr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rgbClr val="77C0ED"/>
                </a:solidFill>
                <a:latin typeface="Corbe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4057650"/>
            <a:ext cx="6400800" cy="285750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accent3"/>
                </a:solidFill>
                <a:latin typeface="Corbel" pitchFamily="34" charset="0"/>
              </a:defRPr>
            </a:lvl1pPr>
          </a:lstStyle>
          <a:p>
            <a:pPr lvl="0"/>
            <a:r>
              <a:rPr lang="en-US" dirty="0"/>
              <a:t>12/12/2014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512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71851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25" y="4453000"/>
            <a:ext cx="1655064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25" y="4453000"/>
            <a:ext cx="1655064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2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512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25" y="4453000"/>
            <a:ext cx="1655064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25" y="4453000"/>
            <a:ext cx="1655064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6512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0">
                <a:solidFill>
                  <a:schemeClr val="accent1">
                    <a:lumMod val="75000"/>
                  </a:schemeClr>
                </a:solidFill>
                <a:latin typeface="Corbe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25" y="4453000"/>
            <a:ext cx="1655064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857750"/>
            <a:ext cx="609600" cy="159544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695E6C62-732F-4BDC-9BBD-47B6B34241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143250"/>
            <a:ext cx="7772400" cy="457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The Role of the Physician Advisor with CDI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72" y="1341331"/>
            <a:ext cx="9952344" cy="18019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71600" y="3657600"/>
            <a:ext cx="6324600" cy="342900"/>
          </a:xfrm>
        </p:spPr>
        <p:txBody>
          <a:bodyPr/>
          <a:lstStyle/>
          <a:p>
            <a:r>
              <a:rPr lang="en-US" dirty="0"/>
              <a:t>Nathan Henderson, DO </a:t>
            </a:r>
          </a:p>
          <a:p>
            <a:r>
              <a:rPr lang="en-US" dirty="0"/>
              <a:t>Director, Clinical Utilization</a:t>
            </a:r>
          </a:p>
          <a:p>
            <a:r>
              <a:rPr lang="en-US" dirty="0"/>
              <a:t>2 February 2018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87319"/>
            <a:ext cx="3131876" cy="836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Assembling the team</a:t>
            </a:r>
          </a:p>
          <a:p>
            <a:pPr lvl="1"/>
            <a:r>
              <a:rPr lang="en-US" dirty="0"/>
              <a:t>1 trauma surgeon</a:t>
            </a:r>
          </a:p>
          <a:p>
            <a:pPr lvl="1"/>
            <a:r>
              <a:rPr lang="en-US" dirty="0"/>
              <a:t>4 hospitalists </a:t>
            </a:r>
          </a:p>
          <a:p>
            <a:r>
              <a:rPr lang="en-US" dirty="0"/>
              <a:t>Scheduling and communications</a:t>
            </a:r>
          </a:p>
          <a:p>
            <a:r>
              <a:rPr lang="en-US" dirty="0"/>
              <a:t>Started May 2017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5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Review Volume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8F1252-9F3C-824B-9E3C-622E7B43A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342305"/>
              </p:ext>
            </p:extLst>
          </p:nvPr>
        </p:nvGraphicFramePr>
        <p:xfrm>
          <a:off x="1676400" y="895350"/>
          <a:ext cx="5486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90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Reviews by 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476315"/>
              </p:ext>
            </p:extLst>
          </p:nvPr>
        </p:nvGraphicFramePr>
        <p:xfrm>
          <a:off x="1905000" y="1352550"/>
          <a:ext cx="5334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0968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Reviews by 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92019"/>
              </p:ext>
            </p:extLst>
          </p:nvPr>
        </p:nvGraphicFramePr>
        <p:xfrm>
          <a:off x="4038600" y="1200150"/>
          <a:ext cx="4419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73355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Diagnoses Queried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Respiratory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Sepsis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29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Reviews by Type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518406"/>
              </p:ext>
            </p:extLst>
          </p:nvPr>
        </p:nvGraphicFramePr>
        <p:xfrm>
          <a:off x="4574908" y="1123950"/>
          <a:ext cx="3810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158115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PSI 12 </a:t>
            </a:r>
            <a:r>
              <a:rPr lang="en-US" dirty="0" err="1"/>
              <a:t>Peri</a:t>
            </a:r>
            <a:r>
              <a:rPr lang="en-US" dirty="0"/>
              <a:t>-operative  PE/DVT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PSI 06 Iatrogenic Pneumothorax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4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 PSIs cost?</a:t>
            </a:r>
          </a:p>
          <a:p>
            <a:endParaRPr lang="en-US" dirty="0"/>
          </a:p>
          <a:p>
            <a:r>
              <a:rPr lang="en-US" dirty="0"/>
              <a:t>Value to the medical staff office and HIM</a:t>
            </a:r>
          </a:p>
          <a:p>
            <a:endParaRPr lang="en-US" dirty="0"/>
          </a:p>
          <a:p>
            <a:r>
              <a:rPr lang="en-US" dirty="0"/>
              <a:t>DRG Appeals have true value</a:t>
            </a:r>
          </a:p>
        </p:txBody>
      </p:sp>
    </p:spTree>
    <p:extLst>
      <p:ext uri="{BB962C8B-B14F-4D97-AF65-F5344CB8AC3E}">
        <p14:creationId xmlns:p14="http://schemas.microsoft.com/office/powerpoint/2010/main" val="276919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ROI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924505"/>
              </p:ext>
            </p:extLst>
          </p:nvPr>
        </p:nvGraphicFramePr>
        <p:xfrm>
          <a:off x="1943100" y="1123950"/>
          <a:ext cx="52578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331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CDI ROI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2857500" cy="333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65409"/>
            <a:ext cx="3174603" cy="2946032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3962400" y="1885950"/>
            <a:ext cx="838200" cy="990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143250"/>
            <a:ext cx="7772400" cy="457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 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172" y="1341331"/>
            <a:ext cx="9952344" cy="1801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87319"/>
            <a:ext cx="3131876" cy="8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7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Brief history</a:t>
            </a:r>
          </a:p>
          <a:p>
            <a:endParaRPr lang="en-US" dirty="0"/>
          </a:p>
          <a:p>
            <a:r>
              <a:rPr lang="en-US" dirty="0"/>
              <a:t>Physician Advisor (PA) value</a:t>
            </a:r>
          </a:p>
          <a:p>
            <a:endParaRPr lang="en-US" dirty="0"/>
          </a:p>
          <a:p>
            <a:r>
              <a:rPr lang="en-US" dirty="0"/>
              <a:t>PA Process to HIM and CDI</a:t>
            </a:r>
          </a:p>
          <a:p>
            <a:endParaRPr lang="en-US" dirty="0"/>
          </a:p>
          <a:p>
            <a:r>
              <a:rPr lang="en-US" dirty="0"/>
              <a:t>PA Value to CDI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8598"/>
            <a:ext cx="2886075" cy="15811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17" y="765572"/>
            <a:ext cx="29718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649" y="1200150"/>
            <a:ext cx="25431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Brief History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Established internal Physician Advisor (PA) program 11/1/15 for second level review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Added PA, Denials &amp; Appeals 10/1/16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Physician Advisor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3200 2</a:t>
            </a:r>
            <a:r>
              <a:rPr lang="en-US" baseline="30000" dirty="0"/>
              <a:t>nd</a:t>
            </a:r>
            <a:r>
              <a:rPr lang="en-US" dirty="0"/>
              <a:t> level reviews in FY 17</a:t>
            </a:r>
          </a:p>
          <a:p>
            <a:pPr lvl="1"/>
            <a:r>
              <a:rPr lang="en-US" dirty="0"/>
              <a:t>General structure of program/overview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$2M </a:t>
            </a:r>
            <a:r>
              <a:rPr lang="en-US" dirty="0"/>
              <a:t>in cost savings to Palmetto Health</a:t>
            </a:r>
          </a:p>
        </p:txBody>
      </p:sp>
    </p:spTree>
    <p:extLst>
      <p:ext uri="{BB962C8B-B14F-4D97-AF65-F5344CB8AC3E}">
        <p14:creationId xmlns:p14="http://schemas.microsoft.com/office/powerpoint/2010/main" val="258358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 Appeals Specialist ROI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Program Structure Overview</a:t>
            </a:r>
          </a:p>
          <a:p>
            <a:r>
              <a:rPr lang="en-US" dirty="0"/>
              <a:t>470 cases reviewed FY 17</a:t>
            </a:r>
          </a:p>
          <a:p>
            <a:pPr lvl="1"/>
            <a:r>
              <a:rPr lang="en-US" dirty="0"/>
              <a:t>355 Peer to peer calls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$1.2M </a:t>
            </a:r>
            <a:r>
              <a:rPr lang="en-US" dirty="0"/>
              <a:t>returned as a result of Appeals work</a:t>
            </a:r>
          </a:p>
        </p:txBody>
      </p:sp>
    </p:spTree>
    <p:extLst>
      <p:ext uri="{BB962C8B-B14F-4D97-AF65-F5344CB8AC3E}">
        <p14:creationId xmlns:p14="http://schemas.microsoft.com/office/powerpoint/2010/main" val="238712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the CDI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task from the CFO</a:t>
            </a:r>
          </a:p>
          <a:p>
            <a:endParaRPr lang="en-US" dirty="0"/>
          </a:p>
          <a:p>
            <a:r>
              <a:rPr lang="en-US" dirty="0"/>
              <a:t>Understanding the needs of HIM/CDI</a:t>
            </a:r>
          </a:p>
          <a:p>
            <a:endParaRPr lang="en-US" dirty="0"/>
          </a:p>
          <a:p>
            <a:r>
              <a:rPr lang="en-US" dirty="0"/>
              <a:t>Building a business case</a:t>
            </a:r>
          </a:p>
          <a:p>
            <a:pPr lvl="1"/>
            <a:r>
              <a:rPr lang="en-US"/>
              <a:t>Who else has </a:t>
            </a:r>
            <a:r>
              <a:rPr lang="en-US" dirty="0"/>
              <a:t>a need for a Physician Reviewer?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1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the CDI world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71550"/>
            <a:ext cx="3371850" cy="3371850"/>
          </a:xfrm>
        </p:spPr>
      </p:pic>
    </p:spTree>
    <p:extLst>
      <p:ext uri="{BB962C8B-B14F-4D97-AF65-F5344CB8AC3E}">
        <p14:creationId xmlns:p14="http://schemas.microsoft.com/office/powerpoint/2010/main" val="134316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the CDI world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89" y="971550"/>
            <a:ext cx="5993621" cy="3371850"/>
          </a:xfrm>
        </p:spPr>
      </p:pic>
    </p:spTree>
    <p:extLst>
      <p:ext uri="{BB962C8B-B14F-4D97-AF65-F5344CB8AC3E}">
        <p14:creationId xmlns:p14="http://schemas.microsoft.com/office/powerpoint/2010/main" val="1150699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I Role of the PA" id="{DB71F275-C832-114B-8A32-4B4626DAEECC}" vid="{C55F5080-3513-5D45-B5EB-BB28FCD8B9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CDI Role of the PA</Template>
  <TotalTime>419</TotalTime>
  <Words>266</Words>
  <Application>Microsoft Macintosh PowerPoint</Application>
  <PresentationFormat>On-screen Show (16:9)</PresentationFormat>
  <Paragraphs>74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Office Theme</vt:lpstr>
      <vt:lpstr>PowerPoint Presentation</vt:lpstr>
      <vt:lpstr>Agenda</vt:lpstr>
      <vt:lpstr>A Brief History</vt:lpstr>
      <vt:lpstr>A Brief History </vt:lpstr>
      <vt:lpstr>Physician Advisor ROI</vt:lpstr>
      <vt:lpstr>PA Appeals Specialist ROI</vt:lpstr>
      <vt:lpstr>Entering the CDI world</vt:lpstr>
      <vt:lpstr>Entering the CDI world</vt:lpstr>
      <vt:lpstr>Entering the CDI world</vt:lpstr>
      <vt:lpstr>PA CDI</vt:lpstr>
      <vt:lpstr>PA CDI Review Volume</vt:lpstr>
      <vt:lpstr>PA CDI Reviews by Type</vt:lpstr>
      <vt:lpstr>PA CDI Reviews by Type</vt:lpstr>
      <vt:lpstr>PA CDI Reviews by Type</vt:lpstr>
      <vt:lpstr>PA CDI ROI</vt:lpstr>
      <vt:lpstr>PA CDI ROI</vt:lpstr>
      <vt:lpstr>PA CDI ROI</vt:lpstr>
      <vt:lpstr>PowerPoint Presentation</vt:lpstr>
    </vt:vector>
  </TitlesOfParts>
  <Company>Palmetto Health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Henderson</dc:creator>
  <cp:lastModifiedBy>nathan henderson</cp:lastModifiedBy>
  <cp:revision>31</cp:revision>
  <dcterms:created xsi:type="dcterms:W3CDTF">2018-01-31T16:35:07Z</dcterms:created>
  <dcterms:modified xsi:type="dcterms:W3CDTF">2018-02-02T01:32:51Z</dcterms:modified>
</cp:coreProperties>
</file>